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84" r:id="rId3"/>
    <p:sldId id="441" r:id="rId4"/>
    <p:sldId id="436" r:id="rId5"/>
    <p:sldId id="434" r:id="rId6"/>
    <p:sldId id="438" r:id="rId7"/>
    <p:sldId id="439" r:id="rId8"/>
    <p:sldId id="435" r:id="rId9"/>
    <p:sldId id="388" r:id="rId10"/>
    <p:sldId id="258" r:id="rId11"/>
    <p:sldId id="287" r:id="rId12"/>
    <p:sldId id="410" r:id="rId13"/>
    <p:sldId id="440" r:id="rId14"/>
    <p:sldId id="409" r:id="rId15"/>
    <p:sldId id="419" r:id="rId16"/>
    <p:sldId id="269" r:id="rId17"/>
    <p:sldId id="387" r:id="rId18"/>
    <p:sldId id="429" r:id="rId19"/>
    <p:sldId id="430" r:id="rId20"/>
    <p:sldId id="290" r:id="rId21"/>
    <p:sldId id="432" r:id="rId22"/>
    <p:sldId id="271" r:id="rId23"/>
    <p:sldId id="402" r:id="rId24"/>
    <p:sldId id="403" r:id="rId25"/>
    <p:sldId id="445" r:id="rId26"/>
    <p:sldId id="446" r:id="rId27"/>
    <p:sldId id="447" r:id="rId28"/>
    <p:sldId id="272" r:id="rId29"/>
    <p:sldId id="443" r:id="rId30"/>
    <p:sldId id="428" r:id="rId31"/>
    <p:sldId id="292" r:id="rId32"/>
    <p:sldId id="274" r:id="rId33"/>
    <p:sldId id="319" r:id="rId34"/>
    <p:sldId id="280" r:id="rId35"/>
    <p:sldId id="259" r:id="rId36"/>
  </p:sldIdLst>
  <p:sldSz cx="12192000" cy="6858000"/>
  <p:notesSz cx="6858000" cy="9144000"/>
  <p:custDataLst>
    <p:tags r:id="rId38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25C7E65-DF48-9C37-952E-8F01123F4BE8}" name="Chris Baeriswyl" initials="CB" userId="S::cbaeriswyl@assura.ch::29aaf13c-5e7d-4472-a371-76891c7d8d1c" providerId="AD"/>
  <p188:author id="{EEE20F84-AD46-9C48-BB06-AD0B6F2BEA91}" name="kim@gla-united.com" initials="" userId="bc715639f5bd358c" providerId="Windows Live"/>
  <p188:author id="{E0D8A4E6-15FE-C929-8D86-A1B2D32238C7}" name="Chris Baeriswyl" initials="CB" userId="53e3c723278995e4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5AA4"/>
    <a:srgbClr val="E75853"/>
    <a:srgbClr val="6E9CE6"/>
    <a:srgbClr val="D61A24"/>
    <a:srgbClr val="D71923"/>
    <a:srgbClr val="E6E6E6"/>
    <a:srgbClr val="CF3730"/>
    <a:srgbClr val="70AD46"/>
    <a:srgbClr val="668ED3"/>
    <a:srgbClr val="DAA5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93" autoAdjust="0"/>
    <p:restoredTop sz="89881" autoAdjust="0"/>
  </p:normalViewPr>
  <p:slideViewPr>
    <p:cSldViewPr snapToGrid="0">
      <p:cViewPr varScale="1">
        <p:scale>
          <a:sx n="44" d="100"/>
          <a:sy n="44" d="100"/>
        </p:scale>
        <p:origin x="77" y="7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8/10/relationships/authors" Target="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4303F4-6F7F-7E4F-9765-CE68D2A7B8D2}" type="datetimeFigureOut">
              <a:rPr lang="de-DE" smtClean="0"/>
              <a:t>31.03.2023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7401D6-F5C7-DD40-BE31-F7E231286E8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5485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7401D6-F5C7-DD40-BE31-F7E231286E8B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0117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7401D6-F5C7-DD40-BE31-F7E231286E8B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6343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7401D6-F5C7-DD40-BE31-F7E231286E8B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3861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7401D6-F5C7-DD40-BE31-F7E231286E8B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4538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7401D6-F5C7-DD40-BE31-F7E231286E8B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1947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7401D6-F5C7-DD40-BE31-F7E231286E8B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3968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7401D6-F5C7-DD40-BE31-F7E231286E8B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73823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7401D6-F5C7-DD40-BE31-F7E231286E8B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44069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7401D6-F5C7-DD40-BE31-F7E231286E8B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1190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AB14A7-DD4F-6345-8059-9FD68CA02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FE24052-1967-4BC3-8D73-CF78A6CBD4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48ED3E5-3723-8B51-4823-F592B94576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689DE6-A070-9B40-BDDB-5FC36FA0976A}" type="datetime1">
              <a:rPr lang="de-CH" smtClean="0"/>
              <a:t>31.03.2023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5FA83BD-0472-F3AE-0A9D-C7469AEEC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C3BB1C2-6A57-EAD2-ED49-2A0E6EA9A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5211-C4A9-9249-B9D8-46974C86E38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9183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8AC164A2-C912-188B-15FD-0647D305CF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2FF11F4-3CC9-8C4B-EA25-2A968EC769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5528" y="1252733"/>
            <a:ext cx="10515600" cy="808035"/>
          </a:xfrm>
        </p:spPr>
        <p:txBody>
          <a:bodyPr/>
          <a:lstStyle/>
          <a:p>
            <a:r>
              <a:rPr lang="de-DE" dirty="0"/>
              <a:t>Titel der Folie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17E0B5D-F018-7D62-CA4E-C65C94421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5528" y="2080814"/>
            <a:ext cx="10515600" cy="435133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6B043C-625E-99B7-71C7-5E9C97717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3780" y="6356350"/>
            <a:ext cx="734695" cy="365125"/>
          </a:xfrm>
        </p:spPr>
        <p:txBody>
          <a:bodyPr/>
          <a:lstStyle>
            <a:lvl1pPr algn="ctr">
              <a:defRPr sz="2000" b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40E05211-C4A9-9249-B9D8-46974C86E382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7851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136763-7B25-6EEE-4D68-1DAD5A2D4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E834E4E-9AD9-7A2C-EBCB-DCF473A8B6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2392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C08B6C61-6949-EB62-300E-D4E424283F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31305C76-D0D3-CAFA-C71C-1AC4915A54E4}"/>
              </a:ext>
            </a:extLst>
          </p:cNvPr>
          <p:cNvSpPr txBox="1">
            <a:spLocks/>
          </p:cNvSpPr>
          <p:nvPr userDrawn="1"/>
        </p:nvSpPr>
        <p:spPr>
          <a:xfrm>
            <a:off x="1235528" y="1252733"/>
            <a:ext cx="10515600" cy="808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de-DE"/>
              <a:t>Titel der Folie</a:t>
            </a:r>
            <a:endParaRPr lang="de-DE" dirty="0"/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CDC27531-7EDE-6CA3-D514-53843157DD0F}"/>
              </a:ext>
            </a:extLst>
          </p:cNvPr>
          <p:cNvSpPr txBox="1">
            <a:spLocks/>
          </p:cNvSpPr>
          <p:nvPr userDrawn="1"/>
        </p:nvSpPr>
        <p:spPr>
          <a:xfrm>
            <a:off x="11383780" y="6356350"/>
            <a:ext cx="7346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2000" b="1" kern="12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0E05211-C4A9-9249-B9D8-46974C86E382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A60534A4-119E-C504-7D4B-0186089C89B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235528" y="2060769"/>
            <a:ext cx="4953000" cy="4116194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4" name="Inhaltsplatzhalter 3">
            <a:extLst>
              <a:ext uri="{FF2B5EF4-FFF2-40B4-BE49-F238E27FC236}">
                <a16:creationId xmlns:a16="http://schemas.microsoft.com/office/drawing/2014/main" id="{5FF0F97C-F2E0-8DF3-5353-81BE2A87B4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0" y="2060769"/>
            <a:ext cx="4953000" cy="4116194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870935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9F785FD0-DBC7-CB93-C11F-B408E4C923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D5DF72E7-CD81-F908-1198-C513D3C43C87}"/>
              </a:ext>
            </a:extLst>
          </p:cNvPr>
          <p:cNvSpPr txBox="1">
            <a:spLocks/>
          </p:cNvSpPr>
          <p:nvPr userDrawn="1"/>
        </p:nvSpPr>
        <p:spPr>
          <a:xfrm>
            <a:off x="1235528" y="1252733"/>
            <a:ext cx="10515600" cy="808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de-DE"/>
              <a:t>Titel der Folie</a:t>
            </a:r>
            <a:endParaRPr lang="de-DE" dirty="0"/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74AD26A3-38F0-599B-CFAE-E166408C7683}"/>
              </a:ext>
            </a:extLst>
          </p:cNvPr>
          <p:cNvSpPr txBox="1">
            <a:spLocks/>
          </p:cNvSpPr>
          <p:nvPr userDrawn="1"/>
        </p:nvSpPr>
        <p:spPr>
          <a:xfrm>
            <a:off x="11383780" y="6356350"/>
            <a:ext cx="7346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2000" b="1" kern="12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0E05211-C4A9-9249-B9D8-46974C86E382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F60918D-1340-0143-FF17-84AB9CE16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5529" y="1858781"/>
            <a:ext cx="4953000" cy="56962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EDF65D28-98C1-366E-DCE1-2238A9AEC27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235528" y="2473377"/>
            <a:ext cx="4953000" cy="370358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7" name="Inhaltsplatzhalter 3">
            <a:extLst>
              <a:ext uri="{FF2B5EF4-FFF2-40B4-BE49-F238E27FC236}">
                <a16:creationId xmlns:a16="http://schemas.microsoft.com/office/drawing/2014/main" id="{0E947366-1B71-672F-AF59-8679F7412F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0" y="2473377"/>
            <a:ext cx="4953000" cy="370358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49212347-D847-6FA1-5838-731F2D69D8E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390807" y="1860814"/>
            <a:ext cx="4953000" cy="56962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13085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50186009-8EDA-9E6E-9AC7-E59C39C074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92E4F293-5321-B239-C19E-A9AE9C807E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5528" y="1252733"/>
            <a:ext cx="10515600" cy="808035"/>
          </a:xfrm>
        </p:spPr>
        <p:txBody>
          <a:bodyPr/>
          <a:lstStyle/>
          <a:p>
            <a:r>
              <a:rPr lang="de-DE" dirty="0"/>
              <a:t>Titel der Folie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BF5C5E55-0E7D-356B-2549-4DA90A4CFC17}"/>
              </a:ext>
            </a:extLst>
          </p:cNvPr>
          <p:cNvSpPr txBox="1">
            <a:spLocks/>
          </p:cNvSpPr>
          <p:nvPr userDrawn="1"/>
        </p:nvSpPr>
        <p:spPr>
          <a:xfrm>
            <a:off x="11383780" y="6356350"/>
            <a:ext cx="7346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2000" b="1" kern="12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0E05211-C4A9-9249-B9D8-46974C86E382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0639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8D9E8D2-F57D-99E3-52DE-D237F5E5AD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9186489-A1E6-C030-941B-1ED416A96B10}"/>
              </a:ext>
            </a:extLst>
          </p:cNvPr>
          <p:cNvSpPr txBox="1">
            <a:spLocks/>
          </p:cNvSpPr>
          <p:nvPr userDrawn="1"/>
        </p:nvSpPr>
        <p:spPr>
          <a:xfrm>
            <a:off x="11383780" y="6356350"/>
            <a:ext cx="7346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2000" b="1" kern="12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0E05211-C4A9-9249-B9D8-46974C86E382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21977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>
            <a:extLst>
              <a:ext uri="{FF2B5EF4-FFF2-40B4-BE49-F238E27FC236}">
                <a16:creationId xmlns:a16="http://schemas.microsoft.com/office/drawing/2014/main" id="{B5E0B384-90A4-43A7-8CFF-2330E71DA20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11205504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0" imgW="306" imgH="306" progId="TCLayout.ActiveDocument.1">
                  <p:embed/>
                </p:oleObj>
              </mc:Choice>
              <mc:Fallback>
                <p:oleObj name="think-cell Folie" r:id="rId10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31B266D-8C9A-A602-9357-145F6FE83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D4FF2B0-8D06-26B7-BF6A-DF7877E6A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713E47A-883B-C98F-77A9-0D1531FCC4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1BD41-8F3E-4646-9BC3-9EB0ABD24674}" type="datetime1">
              <a:rPr lang="de-CH" smtClean="0"/>
              <a:t>31.03.2023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8284353-769C-B5EC-F6E2-63FDEB03A7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4FE4C7-B208-AD35-6CF9-70BC251BF5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05211-C4A9-9249-B9D8-46974C86E38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4064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10.jpeg"/><Relationship Id="rId5" Type="http://schemas.openxmlformats.org/officeDocument/2006/relationships/image" Target="../media/image38.emf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oleObject" Target="../embeddings/oleObject3.bin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8.emf"/><Relationship Id="rId9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49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6iKm6kl92g8?feature=oembed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ci-wc23.ch/accommodation-visa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accommodation@jci-wc23.ch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sv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mailto:countries@jci-wc23.ch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hyperlink" Target="http://www.jci-wc23.ch/" TargetMode="External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hyperlink" Target="mailto:hello@jci-wc23.ch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62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61.png"/><Relationship Id="rId5" Type="http://schemas.openxmlformats.org/officeDocument/2006/relationships/image" Target="../media/image38.emf"/><Relationship Id="rId4" Type="http://schemas.openxmlformats.org/officeDocument/2006/relationships/oleObject" Target="../embeddings/oleObject5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jpe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Wasser, Himmel, draußen, Szene enthält.&#10;&#10;Automatisch generierte Beschreibung">
            <a:extLst>
              <a:ext uri="{FF2B5EF4-FFF2-40B4-BE49-F238E27FC236}">
                <a16:creationId xmlns:a16="http://schemas.microsoft.com/office/drawing/2014/main" id="{A094C7A5-33F8-7E2F-E1AF-3CA80D691E4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6328" y="0"/>
            <a:ext cx="10285671" cy="685711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0615D6C-8643-152C-1DBD-1182B2D576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886"/>
            <a:ext cx="72644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85CDDD8-4A6D-C7F6-0801-FA5B79482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7214" y="2304979"/>
            <a:ext cx="9144000" cy="2387600"/>
          </a:xfrm>
        </p:spPr>
        <p:txBody>
          <a:bodyPr>
            <a:normAutofit/>
          </a:bodyPr>
          <a:lstStyle/>
          <a:p>
            <a:pPr algn="l"/>
            <a:r>
              <a:rPr lang="de-DE" sz="4200" dirty="0"/>
              <a:t>JCI WORLD </a:t>
            </a:r>
            <a:br>
              <a:rPr lang="de-DE" sz="4200" dirty="0"/>
            </a:br>
            <a:r>
              <a:rPr lang="de-DE" sz="4200" dirty="0"/>
              <a:t>CONGRESS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EC52BAE9-D267-23EE-B634-B3512D14825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214" y="5962198"/>
            <a:ext cx="1578428" cy="448025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6095E08B-FBE9-516B-3E2E-DE6949589140}"/>
              </a:ext>
            </a:extLst>
          </p:cNvPr>
          <p:cNvSpPr txBox="1"/>
          <p:nvPr/>
        </p:nvSpPr>
        <p:spPr>
          <a:xfrm>
            <a:off x="377214" y="5533703"/>
            <a:ext cx="2601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#</a:t>
            </a:r>
            <a:r>
              <a:rPr lang="de-DE" sz="1400" i="1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JCIWC2023</a:t>
            </a:r>
            <a:endParaRPr lang="de-DE" sz="1600" i="1" dirty="0">
              <a:solidFill>
                <a:schemeClr val="accent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B6D55DAC-C0C3-588C-58D4-38E689C804FC}"/>
              </a:ext>
            </a:extLst>
          </p:cNvPr>
          <p:cNvSpPr txBox="1"/>
          <p:nvPr/>
        </p:nvSpPr>
        <p:spPr>
          <a:xfrm>
            <a:off x="377214" y="1887769"/>
            <a:ext cx="3548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14. – 18. November 2023</a:t>
            </a:r>
          </a:p>
          <a:p>
            <a:r>
              <a:rPr lang="de-DE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ZÜRICH SWITZERLAND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E64E2F0C-1008-A636-2364-1B4F1BF476C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77214" y="711840"/>
            <a:ext cx="3265396" cy="99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335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B97BA5-6A4C-4094-C510-B94B44A71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528" y="1252733"/>
            <a:ext cx="10515600" cy="808035"/>
          </a:xfrm>
        </p:spPr>
        <p:txBody>
          <a:bodyPr/>
          <a:lstStyle/>
          <a:p>
            <a:r>
              <a:rPr lang="de-DE" dirty="0"/>
              <a:t>Convention Center Zürich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06C4EA1-149F-24EF-CD6A-EADA29549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5211-C4A9-9249-B9D8-46974C86E382}" type="slidenum">
              <a:rPr lang="de-DE" smtClean="0"/>
              <a:pPr/>
              <a:t>10</a:t>
            </a:fld>
            <a:endParaRPr lang="de-DE" dirty="0"/>
          </a:p>
        </p:txBody>
      </p:sp>
      <p:pic>
        <p:nvPicPr>
          <p:cNvPr id="5" name="Picture 2" descr="Ein Bild, das Himmel, draußen, Gebäude, Straße enthält.&#10;&#10;Automatisch generierte Beschreibung">
            <a:extLst>
              <a:ext uri="{FF2B5EF4-FFF2-40B4-BE49-F238E27FC236}">
                <a16:creationId xmlns:a16="http://schemas.microsoft.com/office/drawing/2014/main" id="{D63942ED-D5CB-2216-6B92-C8AD834DDF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 bwMode="auto">
          <a:xfrm>
            <a:off x="1235528" y="2065266"/>
            <a:ext cx="4894729" cy="3729997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2" y="0"/>
                </a:lnTo>
                <a:lnTo>
                  <a:pt x="5998730" y="19709"/>
                </a:lnTo>
                <a:cubicBezTo>
                  <a:pt x="6001245" y="280059"/>
                  <a:pt x="5986415" y="540409"/>
                  <a:pt x="5999656" y="800631"/>
                </a:cubicBezTo>
                <a:cubicBezTo>
                  <a:pt x="6009855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3" y="3561638"/>
                  <a:pt x="5989197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1" y="4176620"/>
                </a:lnTo>
                <a:cubicBezTo>
                  <a:pt x="5886702" y="4176651"/>
                  <a:pt x="5821788" y="4174749"/>
                  <a:pt x="5756905" y="4173480"/>
                </a:cubicBezTo>
                <a:cubicBezTo>
                  <a:pt x="5518559" y="4169040"/>
                  <a:pt x="5280086" y="4173480"/>
                  <a:pt x="5042247" y="4150774"/>
                </a:cubicBezTo>
                <a:cubicBezTo>
                  <a:pt x="4977618" y="4144622"/>
                  <a:pt x="4912546" y="4140690"/>
                  <a:pt x="4847600" y="4141467"/>
                </a:cubicBezTo>
                <a:cubicBezTo>
                  <a:pt x="4782655" y="4142244"/>
                  <a:pt x="4717835" y="4147730"/>
                  <a:pt x="4653713" y="4160414"/>
                </a:cubicBezTo>
                <a:cubicBezTo>
                  <a:pt x="4446571" y="4200625"/>
                  <a:pt x="4238796" y="4203162"/>
                  <a:pt x="4029497" y="4186925"/>
                </a:cubicBezTo>
                <a:cubicBezTo>
                  <a:pt x="3943621" y="4180203"/>
                  <a:pt x="3857746" y="4169040"/>
                  <a:pt x="3771489" y="4171196"/>
                </a:cubicBezTo>
                <a:cubicBezTo>
                  <a:pt x="3623585" y="4175129"/>
                  <a:pt x="3475554" y="4167137"/>
                  <a:pt x="3327523" y="4169167"/>
                </a:cubicBezTo>
                <a:cubicBezTo>
                  <a:pt x="3323528" y="4169738"/>
                  <a:pt x="3319443" y="4169205"/>
                  <a:pt x="3315727" y="4167645"/>
                </a:cubicBezTo>
                <a:cubicBezTo>
                  <a:pt x="3278941" y="4142402"/>
                  <a:pt x="3238603" y="4152169"/>
                  <a:pt x="3200549" y="4158765"/>
                </a:cubicBezTo>
                <a:cubicBezTo>
                  <a:pt x="3074082" y="4180710"/>
                  <a:pt x="2947742" y="4191492"/>
                  <a:pt x="2819246" y="4174494"/>
                </a:cubicBezTo>
                <a:cubicBezTo>
                  <a:pt x="2696546" y="4156698"/>
                  <a:pt x="2572096" y="4154478"/>
                  <a:pt x="2448851" y="4167898"/>
                </a:cubicBezTo>
                <a:cubicBezTo>
                  <a:pt x="2279383" y="4187687"/>
                  <a:pt x="2110549" y="4183501"/>
                  <a:pt x="1941462" y="4167898"/>
                </a:cubicBezTo>
                <a:cubicBezTo>
                  <a:pt x="1872837" y="4161556"/>
                  <a:pt x="1803198" y="4150774"/>
                  <a:pt x="1735208" y="4166630"/>
                </a:cubicBezTo>
                <a:cubicBezTo>
                  <a:pt x="1651489" y="4186038"/>
                  <a:pt x="1568023" y="4179695"/>
                  <a:pt x="1484050" y="4175382"/>
                </a:cubicBezTo>
                <a:cubicBezTo>
                  <a:pt x="1377752" y="4169801"/>
                  <a:pt x="1271708" y="4153692"/>
                  <a:pt x="1165029" y="4166376"/>
                </a:cubicBezTo>
                <a:cubicBezTo>
                  <a:pt x="1115685" y="4172211"/>
                  <a:pt x="1066722" y="4181471"/>
                  <a:pt x="1016744" y="4179061"/>
                </a:cubicBezTo>
                <a:cubicBezTo>
                  <a:pt x="878481" y="4172719"/>
                  <a:pt x="740344" y="4165235"/>
                  <a:pt x="601826" y="4166376"/>
                </a:cubicBezTo>
                <a:cubicBezTo>
                  <a:pt x="543857" y="4166757"/>
                  <a:pt x="486268" y="4168659"/>
                  <a:pt x="428553" y="4172845"/>
                </a:cubicBezTo>
                <a:cubicBezTo>
                  <a:pt x="320859" y="4180710"/>
                  <a:pt x="213546" y="4170055"/>
                  <a:pt x="106234" y="4166249"/>
                </a:cubicBezTo>
                <a:lnTo>
                  <a:pt x="0" y="4171008"/>
                </a:ln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6" name="Picture 6" descr="Ein Bild, das drinnen, Decke, Halle, Auditorium enthält.&#10;&#10;Automatisch generierte Beschreibung">
            <a:extLst>
              <a:ext uri="{FF2B5EF4-FFF2-40B4-BE49-F238E27FC236}">
                <a16:creationId xmlns:a16="http://schemas.microsoft.com/office/drawing/2014/main" id="{16902094-0EDB-29B7-2A69-BA553EECF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49"/>
          <a:stretch/>
        </p:blipFill>
        <p:spPr bwMode="auto">
          <a:xfrm>
            <a:off x="6197602" y="2060768"/>
            <a:ext cx="5211482" cy="3739933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C7E64622-5CE2-CA1C-D9BC-2056892BB8F2}"/>
              </a:ext>
            </a:extLst>
          </p:cNvPr>
          <p:cNvSpPr txBox="1"/>
          <p:nvPr/>
        </p:nvSpPr>
        <p:spPr>
          <a:xfrm>
            <a:off x="1235528" y="5894685"/>
            <a:ext cx="1017355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de-DE" sz="1300" dirty="0">
                <a:latin typeface="Helvetica Neue Light" panose="02000403000000020004" pitchFamily="2" charset="0"/>
              </a:rPr>
              <a:t>Zürich Exhibition Hall (Messe Zürich), </a:t>
            </a:r>
            <a:r>
              <a:rPr lang="de-CH" sz="1300" dirty="0" err="1">
                <a:latin typeface="Helvetica Neue Light" panose="02000403000000020004" pitchFamily="2" charset="0"/>
              </a:rPr>
              <a:t>Wallisellenstrasse</a:t>
            </a:r>
            <a:r>
              <a:rPr lang="de-CH" sz="1300" dirty="0">
                <a:latin typeface="Helvetica Neue Light" panose="02000403000000020004" pitchFamily="2" charset="0"/>
              </a:rPr>
              <a:t> 49, CH- 8050 Zürich</a:t>
            </a:r>
          </a:p>
        </p:txBody>
      </p:sp>
    </p:spTree>
    <p:extLst>
      <p:ext uri="{BB962C8B-B14F-4D97-AF65-F5344CB8AC3E}">
        <p14:creationId xmlns:p14="http://schemas.microsoft.com/office/powerpoint/2010/main" val="4270284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AB460D-B704-3E79-BEFA-3EC4E6DA0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Convention Center Zürich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29CFEE7-E8E2-5C5D-7ADD-9E0AE6067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5527" y="2080814"/>
            <a:ext cx="5365569" cy="4351338"/>
          </a:xfrm>
        </p:spPr>
        <p:txBody>
          <a:bodyPr>
            <a:noAutofit/>
          </a:bodyPr>
          <a:lstStyle/>
          <a:p>
            <a:pPr defTabSz="1507846">
              <a:lnSpc>
                <a:spcPct val="100000"/>
              </a:lnSpc>
              <a:spcBef>
                <a:spcPts val="600"/>
              </a:spcBef>
            </a:pPr>
            <a:r>
              <a:rPr lang="de-CH" sz="1800" dirty="0">
                <a:solidFill>
                  <a:prstClr val="black"/>
                </a:solidFill>
              </a:rPr>
              <a:t>Easy </a:t>
            </a:r>
            <a:r>
              <a:rPr lang="de-CH" sz="1800" dirty="0" err="1">
                <a:solidFill>
                  <a:prstClr val="black"/>
                </a:solidFill>
              </a:rPr>
              <a:t>to</a:t>
            </a:r>
            <a:r>
              <a:rPr lang="de-CH" sz="1800" dirty="0">
                <a:solidFill>
                  <a:prstClr val="black"/>
                </a:solidFill>
              </a:rPr>
              <a:t> </a:t>
            </a:r>
            <a:r>
              <a:rPr lang="de-CH" sz="1800" dirty="0" err="1">
                <a:solidFill>
                  <a:prstClr val="black"/>
                </a:solidFill>
              </a:rPr>
              <a:t>reach</a:t>
            </a:r>
            <a:r>
              <a:rPr lang="de-CH" sz="1800" dirty="0">
                <a:solidFill>
                  <a:prstClr val="black"/>
                </a:solidFill>
              </a:rPr>
              <a:t> </a:t>
            </a:r>
            <a:r>
              <a:rPr lang="de-CH" sz="1800" dirty="0" err="1">
                <a:solidFill>
                  <a:prstClr val="black"/>
                </a:solidFill>
              </a:rPr>
              <a:t>by</a:t>
            </a:r>
            <a:r>
              <a:rPr lang="de-CH" sz="1800" dirty="0">
                <a:solidFill>
                  <a:prstClr val="black"/>
                </a:solidFill>
              </a:rPr>
              <a:t> </a:t>
            </a:r>
            <a:r>
              <a:rPr lang="de-CH" sz="1800" dirty="0" err="1">
                <a:solidFill>
                  <a:prstClr val="black"/>
                </a:solidFill>
              </a:rPr>
              <a:t>public</a:t>
            </a:r>
            <a:r>
              <a:rPr lang="de-CH" sz="1800" dirty="0">
                <a:solidFill>
                  <a:prstClr val="black"/>
                </a:solidFill>
              </a:rPr>
              <a:t> </a:t>
            </a:r>
            <a:r>
              <a:rPr lang="de-CH" sz="1800" dirty="0" err="1">
                <a:solidFill>
                  <a:prstClr val="black"/>
                </a:solidFill>
              </a:rPr>
              <a:t>transport</a:t>
            </a:r>
            <a:r>
              <a:rPr lang="de-CH" sz="1800" dirty="0">
                <a:solidFill>
                  <a:prstClr val="black"/>
                </a:solidFill>
              </a:rPr>
              <a:t> and </a:t>
            </a:r>
            <a:r>
              <a:rPr lang="de-CH" sz="1800" dirty="0" err="1">
                <a:solidFill>
                  <a:prstClr val="black"/>
                </a:solidFill>
              </a:rPr>
              <a:t>car</a:t>
            </a:r>
            <a:endParaRPr lang="de-CH" sz="1800" dirty="0">
              <a:solidFill>
                <a:prstClr val="black"/>
              </a:solidFill>
            </a:endParaRPr>
          </a:p>
          <a:p>
            <a:pPr marL="533400" defTabSz="1507846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de-CH" sz="1600" dirty="0">
                <a:solidFill>
                  <a:prstClr val="black"/>
                </a:solidFill>
              </a:rPr>
              <a:t>10 min </a:t>
            </a:r>
            <a:r>
              <a:rPr lang="de-CH" sz="1600" dirty="0" err="1">
                <a:solidFill>
                  <a:prstClr val="black"/>
                </a:solidFill>
              </a:rPr>
              <a:t>walk</a:t>
            </a:r>
            <a:r>
              <a:rPr lang="de-CH" sz="1600" dirty="0">
                <a:solidFill>
                  <a:prstClr val="black"/>
                </a:solidFill>
              </a:rPr>
              <a:t> </a:t>
            </a:r>
            <a:r>
              <a:rPr lang="de-CH" sz="1600" dirty="0" err="1">
                <a:solidFill>
                  <a:prstClr val="black"/>
                </a:solidFill>
              </a:rPr>
              <a:t>from</a:t>
            </a:r>
            <a:r>
              <a:rPr lang="de-CH" sz="1600" dirty="0">
                <a:solidFill>
                  <a:prstClr val="black"/>
                </a:solidFill>
              </a:rPr>
              <a:t> Zürich Oerlikon </a:t>
            </a:r>
            <a:r>
              <a:rPr lang="de-CH" sz="1600" dirty="0" err="1">
                <a:solidFill>
                  <a:prstClr val="black"/>
                </a:solidFill>
              </a:rPr>
              <a:t>train</a:t>
            </a:r>
            <a:r>
              <a:rPr lang="de-CH" sz="1600" dirty="0">
                <a:solidFill>
                  <a:prstClr val="black"/>
                </a:solidFill>
              </a:rPr>
              <a:t> </a:t>
            </a:r>
            <a:r>
              <a:rPr lang="de-CH" sz="1600" dirty="0" err="1">
                <a:solidFill>
                  <a:prstClr val="black"/>
                </a:solidFill>
              </a:rPr>
              <a:t>station</a:t>
            </a:r>
            <a:endParaRPr lang="de-CH" sz="1600" dirty="0">
              <a:solidFill>
                <a:prstClr val="black"/>
              </a:solidFill>
            </a:endParaRPr>
          </a:p>
          <a:p>
            <a:pPr marL="533400" defTabSz="1507846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de-CH" sz="1600" dirty="0">
                <a:solidFill>
                  <a:prstClr val="black"/>
                </a:solidFill>
              </a:rPr>
              <a:t>5 min </a:t>
            </a:r>
            <a:r>
              <a:rPr lang="de-CH" sz="1600" dirty="0" err="1">
                <a:solidFill>
                  <a:prstClr val="black"/>
                </a:solidFill>
              </a:rPr>
              <a:t>walk</a:t>
            </a:r>
            <a:r>
              <a:rPr lang="de-CH" sz="1600" dirty="0">
                <a:solidFill>
                  <a:prstClr val="black"/>
                </a:solidFill>
              </a:rPr>
              <a:t> </a:t>
            </a:r>
            <a:r>
              <a:rPr lang="de-CH" sz="1600" dirty="0" err="1">
                <a:solidFill>
                  <a:prstClr val="black"/>
                </a:solidFill>
              </a:rPr>
              <a:t>from</a:t>
            </a:r>
            <a:r>
              <a:rPr lang="de-CH" sz="1600" dirty="0">
                <a:solidFill>
                  <a:prstClr val="black"/>
                </a:solidFill>
              </a:rPr>
              <a:t> </a:t>
            </a:r>
            <a:r>
              <a:rPr lang="de-CH" sz="1600" dirty="0" err="1">
                <a:solidFill>
                  <a:prstClr val="black"/>
                </a:solidFill>
              </a:rPr>
              <a:t>parking</a:t>
            </a:r>
            <a:r>
              <a:rPr lang="de-CH" sz="1600" dirty="0">
                <a:solidFill>
                  <a:prstClr val="black"/>
                </a:solidFill>
              </a:rPr>
              <a:t> </a:t>
            </a:r>
            <a:r>
              <a:rPr lang="de-CH" sz="1600" dirty="0" err="1">
                <a:solidFill>
                  <a:prstClr val="black"/>
                </a:solidFill>
              </a:rPr>
              <a:t>garage</a:t>
            </a:r>
            <a:r>
              <a:rPr lang="de-CH" sz="1600" dirty="0">
                <a:solidFill>
                  <a:prstClr val="black"/>
                </a:solidFill>
              </a:rPr>
              <a:t> Messe Zürich</a:t>
            </a:r>
          </a:p>
          <a:p>
            <a:pPr marL="533400" defTabSz="1507846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de-CH" sz="1600" dirty="0">
                <a:solidFill>
                  <a:prstClr val="black"/>
                </a:solidFill>
              </a:rPr>
              <a:t>5 min </a:t>
            </a:r>
            <a:r>
              <a:rPr lang="de-CH" sz="1600" dirty="0" err="1">
                <a:solidFill>
                  <a:prstClr val="black"/>
                </a:solidFill>
              </a:rPr>
              <a:t>by</a:t>
            </a:r>
            <a:r>
              <a:rPr lang="de-CH" sz="1600" dirty="0">
                <a:solidFill>
                  <a:prstClr val="black"/>
                </a:solidFill>
              </a:rPr>
              <a:t> </a:t>
            </a:r>
            <a:r>
              <a:rPr lang="de-CH" sz="1600" dirty="0" err="1">
                <a:solidFill>
                  <a:prstClr val="black"/>
                </a:solidFill>
              </a:rPr>
              <a:t>car</a:t>
            </a:r>
            <a:r>
              <a:rPr lang="de-CH" sz="1600" dirty="0">
                <a:solidFill>
                  <a:prstClr val="black"/>
                </a:solidFill>
              </a:rPr>
              <a:t> </a:t>
            </a:r>
            <a:r>
              <a:rPr lang="de-CH" sz="1600" dirty="0" err="1">
                <a:solidFill>
                  <a:prstClr val="black"/>
                </a:solidFill>
              </a:rPr>
              <a:t>from</a:t>
            </a:r>
            <a:r>
              <a:rPr lang="de-CH" sz="1600" dirty="0">
                <a:solidFill>
                  <a:prstClr val="black"/>
                </a:solidFill>
              </a:rPr>
              <a:t> A1</a:t>
            </a:r>
          </a:p>
          <a:p>
            <a:pPr marL="533400" defTabSz="1507846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de-CH" sz="1600" dirty="0">
                <a:solidFill>
                  <a:prstClr val="black"/>
                </a:solidFill>
              </a:rPr>
              <a:t>15 min </a:t>
            </a:r>
            <a:r>
              <a:rPr lang="de-CH" sz="1600" dirty="0" err="1">
                <a:solidFill>
                  <a:prstClr val="black"/>
                </a:solidFill>
              </a:rPr>
              <a:t>from</a:t>
            </a:r>
            <a:r>
              <a:rPr lang="de-CH" sz="1600" dirty="0">
                <a:solidFill>
                  <a:prstClr val="black"/>
                </a:solidFill>
              </a:rPr>
              <a:t> </a:t>
            </a:r>
            <a:r>
              <a:rPr lang="de-CH" sz="1600" dirty="0" err="1">
                <a:solidFill>
                  <a:prstClr val="black"/>
                </a:solidFill>
              </a:rPr>
              <a:t>Zurich</a:t>
            </a:r>
            <a:r>
              <a:rPr lang="de-CH" sz="1600" dirty="0">
                <a:solidFill>
                  <a:prstClr val="black"/>
                </a:solidFill>
              </a:rPr>
              <a:t> Airport (Tram </a:t>
            </a:r>
            <a:r>
              <a:rPr lang="de-CH" sz="1600" dirty="0" err="1">
                <a:solidFill>
                  <a:prstClr val="black"/>
                </a:solidFill>
              </a:rPr>
              <a:t>stop</a:t>
            </a:r>
            <a:r>
              <a:rPr lang="de-CH" sz="1600" dirty="0">
                <a:solidFill>
                  <a:prstClr val="black"/>
                </a:solidFill>
              </a:rPr>
              <a:t> Messe/Hallenstadion)</a:t>
            </a:r>
          </a:p>
          <a:p>
            <a:pPr defTabSz="1507846">
              <a:lnSpc>
                <a:spcPct val="100000"/>
              </a:lnSpc>
              <a:spcBef>
                <a:spcPts val="600"/>
              </a:spcBef>
            </a:pPr>
            <a:r>
              <a:rPr lang="de-CH" sz="1800" dirty="0">
                <a:solidFill>
                  <a:prstClr val="black"/>
                </a:solidFill>
              </a:rPr>
              <a:t>Modern </a:t>
            </a:r>
            <a:r>
              <a:rPr lang="de-CH" sz="1800" dirty="0" err="1">
                <a:solidFill>
                  <a:prstClr val="black"/>
                </a:solidFill>
              </a:rPr>
              <a:t>infrastructure</a:t>
            </a:r>
            <a:endParaRPr lang="de-CH" sz="1800" dirty="0">
              <a:solidFill>
                <a:prstClr val="black"/>
              </a:solidFill>
            </a:endParaRPr>
          </a:p>
          <a:p>
            <a:pPr defTabSz="1507846">
              <a:lnSpc>
                <a:spcPct val="100000"/>
              </a:lnSpc>
              <a:spcBef>
                <a:spcPts val="600"/>
              </a:spcBef>
            </a:pPr>
            <a:r>
              <a:rPr lang="de-CH" sz="1800" dirty="0">
                <a:solidFill>
                  <a:prstClr val="black"/>
                </a:solidFill>
              </a:rPr>
              <a:t>30'000 m² </a:t>
            </a:r>
            <a:r>
              <a:rPr lang="de-CH" sz="1800" dirty="0" err="1">
                <a:solidFill>
                  <a:prstClr val="black"/>
                </a:solidFill>
              </a:rPr>
              <a:t>exhibition</a:t>
            </a:r>
            <a:r>
              <a:rPr lang="de-CH" sz="1800" dirty="0">
                <a:solidFill>
                  <a:prstClr val="black"/>
                </a:solidFill>
              </a:rPr>
              <a:t> </a:t>
            </a:r>
            <a:r>
              <a:rPr lang="de-CH" sz="1800" dirty="0" err="1">
                <a:solidFill>
                  <a:prstClr val="black"/>
                </a:solidFill>
              </a:rPr>
              <a:t>area</a:t>
            </a:r>
            <a:endParaRPr lang="de-CH" sz="1800" dirty="0">
              <a:solidFill>
                <a:prstClr val="black"/>
              </a:solidFill>
            </a:endParaRPr>
          </a:p>
          <a:p>
            <a:pPr defTabSz="1507846">
              <a:lnSpc>
                <a:spcPct val="100000"/>
              </a:lnSpc>
              <a:spcBef>
                <a:spcPts val="600"/>
              </a:spcBef>
            </a:pPr>
            <a:r>
              <a:rPr lang="de-CH" sz="1800" dirty="0">
                <a:solidFill>
                  <a:prstClr val="black"/>
                </a:solidFill>
              </a:rPr>
              <a:t>7 </a:t>
            </a:r>
            <a:r>
              <a:rPr lang="de-CH" sz="1800" dirty="0" err="1">
                <a:solidFill>
                  <a:prstClr val="black"/>
                </a:solidFill>
              </a:rPr>
              <a:t>halls</a:t>
            </a:r>
            <a:endParaRPr lang="de-CH" sz="1800" dirty="0">
              <a:solidFill>
                <a:prstClr val="black"/>
              </a:solidFill>
            </a:endParaRPr>
          </a:p>
          <a:p>
            <a:pPr defTabSz="1507846">
              <a:lnSpc>
                <a:spcPct val="100000"/>
              </a:lnSpc>
              <a:spcBef>
                <a:spcPts val="600"/>
              </a:spcBef>
            </a:pPr>
            <a:r>
              <a:rPr lang="de-CH" sz="1800" dirty="0">
                <a:solidFill>
                  <a:prstClr val="black"/>
                </a:solidFill>
              </a:rPr>
              <a:t>7 </a:t>
            </a:r>
            <a:r>
              <a:rPr lang="de-CH" sz="1800" dirty="0" err="1">
                <a:solidFill>
                  <a:prstClr val="black"/>
                </a:solidFill>
              </a:rPr>
              <a:t>conference</a:t>
            </a:r>
            <a:r>
              <a:rPr lang="de-CH" sz="1800" dirty="0">
                <a:solidFill>
                  <a:prstClr val="black"/>
                </a:solidFill>
              </a:rPr>
              <a:t> </a:t>
            </a:r>
            <a:r>
              <a:rPr lang="de-CH" sz="1800" dirty="0" err="1">
                <a:solidFill>
                  <a:prstClr val="black"/>
                </a:solidFill>
              </a:rPr>
              <a:t>rooms</a:t>
            </a:r>
            <a:endParaRPr lang="de-CH" sz="1800" dirty="0">
              <a:solidFill>
                <a:prstClr val="black"/>
              </a:solidFill>
            </a:endParaRPr>
          </a:p>
          <a:p>
            <a:pPr defTabSz="1507846">
              <a:lnSpc>
                <a:spcPct val="100000"/>
              </a:lnSpc>
              <a:spcBef>
                <a:spcPts val="600"/>
              </a:spcBef>
            </a:pPr>
            <a:r>
              <a:rPr lang="de-CH" sz="1800" dirty="0">
                <a:solidFill>
                  <a:prstClr val="black"/>
                </a:solidFill>
              </a:rPr>
              <a:t>690k </a:t>
            </a:r>
            <a:r>
              <a:rPr lang="de-CH" sz="1800" dirty="0" err="1">
                <a:solidFill>
                  <a:prstClr val="black"/>
                </a:solidFill>
              </a:rPr>
              <a:t>visitors</a:t>
            </a:r>
            <a:r>
              <a:rPr lang="de-CH" sz="1800" dirty="0">
                <a:solidFill>
                  <a:prstClr val="black"/>
                </a:solidFill>
              </a:rPr>
              <a:t> per </a:t>
            </a:r>
            <a:r>
              <a:rPr lang="de-CH" sz="1800" dirty="0" err="1">
                <a:solidFill>
                  <a:prstClr val="black"/>
                </a:solidFill>
              </a:rPr>
              <a:t>year</a:t>
            </a:r>
            <a:endParaRPr lang="de-CH" sz="1800" dirty="0">
              <a:solidFill>
                <a:prstClr val="black"/>
              </a:solidFill>
            </a:endParaRPr>
          </a:p>
          <a:p>
            <a:pPr defTabSz="1507846">
              <a:lnSpc>
                <a:spcPct val="100000"/>
              </a:lnSpc>
              <a:spcBef>
                <a:spcPts val="600"/>
              </a:spcBef>
            </a:pPr>
            <a:r>
              <a:rPr lang="de-CH" sz="1800" dirty="0">
                <a:solidFill>
                  <a:prstClr val="black"/>
                </a:solidFill>
              </a:rPr>
              <a:t>280 </a:t>
            </a:r>
            <a:r>
              <a:rPr lang="de-CH" sz="1800" dirty="0" err="1">
                <a:solidFill>
                  <a:prstClr val="black"/>
                </a:solidFill>
              </a:rPr>
              <a:t>events</a:t>
            </a:r>
            <a:r>
              <a:rPr lang="de-CH" sz="1800" dirty="0">
                <a:solidFill>
                  <a:prstClr val="black"/>
                </a:solidFill>
              </a:rPr>
              <a:t> per </a:t>
            </a:r>
            <a:r>
              <a:rPr lang="de-CH" sz="1800" dirty="0" err="1">
                <a:solidFill>
                  <a:prstClr val="black"/>
                </a:solidFill>
              </a:rPr>
              <a:t>year</a:t>
            </a:r>
            <a:endParaRPr lang="de-CH" sz="1800" dirty="0">
              <a:solidFill>
                <a:prstClr val="black"/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F8CA57D-7C82-5A2F-3BAF-FAA50F8E6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5211-C4A9-9249-B9D8-46974C86E382}" type="slidenum">
              <a:rPr lang="de-DE" smtClean="0"/>
              <a:pPr/>
              <a:t>11</a:t>
            </a:fld>
            <a:endParaRPr lang="de-DE" dirty="0"/>
          </a:p>
        </p:txBody>
      </p:sp>
      <p:pic>
        <p:nvPicPr>
          <p:cNvPr id="5" name="Picture 11" descr="Diagram, engineering drawing&#10;&#10;Description automatically generated">
            <a:extLst>
              <a:ext uri="{FF2B5EF4-FFF2-40B4-BE49-F238E27FC236}">
                <a16:creationId xmlns:a16="http://schemas.microsoft.com/office/drawing/2014/main" id="{82F5936D-4907-AA73-95BF-8BD6A2747B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328" y="2769768"/>
            <a:ext cx="5162862" cy="3453305"/>
          </a:xfrm>
          <a:prstGeom prst="rect">
            <a:avLst/>
          </a:prstGeom>
        </p:spPr>
      </p:pic>
      <p:pic>
        <p:nvPicPr>
          <p:cNvPr id="6" name="Picture 2" descr="Messe Zürich - Home | Facebook">
            <a:extLst>
              <a:ext uri="{FF2B5EF4-FFF2-40B4-BE49-F238E27FC236}">
                <a16:creationId xmlns:a16="http://schemas.microsoft.com/office/drawing/2014/main" id="{8DD8C05F-3FEB-BDE9-3051-AB65D1C85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241" y="1477586"/>
            <a:ext cx="1517035" cy="151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243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2FB61D5C-0444-4846-87BF-1277E62FD57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530963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473" imgH="473" progId="TCLayout.ActiveDocument.1">
                  <p:embed/>
                </p:oleObj>
              </mc:Choice>
              <mc:Fallback>
                <p:oleObj name="think-cell Folie" r:id="rId4" imgW="473" imgH="47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Grafik 6" descr="Ein Bild, das Himmel, draußen, Wasser, Berg enthält.&#10;&#10;Automatisch generierte Beschreibung">
            <a:extLst>
              <a:ext uri="{FF2B5EF4-FFF2-40B4-BE49-F238E27FC236}">
                <a16:creationId xmlns:a16="http://schemas.microsoft.com/office/drawing/2014/main" id="{73071AE2-8362-4B62-2C94-5C54F572C0C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3376" y="-11151"/>
            <a:ext cx="9678703" cy="686915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2A251C8-AC7E-F860-EA17-E7AB6B16CB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6451600" cy="6858000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5783643-065C-5716-67E3-F58F84609A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1711" y="2280223"/>
            <a:ext cx="3005633" cy="2593298"/>
          </a:xfrm>
        </p:spPr>
        <p:txBody>
          <a:bodyPr>
            <a:normAutofit fontScale="92500" lnSpcReduction="10000"/>
          </a:bodyPr>
          <a:lstStyle/>
          <a:p>
            <a:r>
              <a:rPr lang="de-DE" sz="20800" b="1" dirty="0">
                <a:solidFill>
                  <a:schemeClr val="bg2"/>
                </a:solidFill>
              </a:rPr>
              <a:t>03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2E34925-9C45-3ACB-7EAA-64EFC6471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4233" y="3429000"/>
            <a:ext cx="4951649" cy="1444521"/>
          </a:xfrm>
        </p:spPr>
        <p:txBody>
          <a:bodyPr vert="horz">
            <a:noAutofit/>
          </a:bodyPr>
          <a:lstStyle/>
          <a:p>
            <a:r>
              <a:rPr lang="de-DE" sz="4000" dirty="0" err="1"/>
              <a:t>Program</a:t>
            </a:r>
            <a:endParaRPr lang="de-DE" sz="4000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89F4D668-C09C-27B1-F8C4-B61317FD76F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0E05211-C4A9-9249-B9D8-46974C86E382}" type="slidenum">
              <a:rPr lang="de-DE" smtClean="0"/>
              <a:t>12</a:t>
            </a:fld>
            <a:endParaRPr lang="de-DE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F98A2B6D-B484-82A2-5BBD-E78019EEC8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8399"/>
            <a:ext cx="6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0450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5603F0-D1B8-3A94-E223-A66153C66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/>
              <a:t>Congress</a:t>
            </a:r>
            <a:r>
              <a:rPr lang="fr-CH" dirty="0"/>
              <a:t> </a:t>
            </a:r>
            <a:r>
              <a:rPr lang="fr-CH" dirty="0" err="1"/>
              <a:t>Theme</a:t>
            </a:r>
            <a:endParaRPr lang="fr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1D3F0E6-5B19-B9F1-E73B-D8FF2BB31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5211-C4A9-9249-B9D8-46974C86E382}" type="slidenum">
              <a:rPr lang="de-DE" smtClean="0"/>
              <a:pPr/>
              <a:t>13</a:t>
            </a:fld>
            <a:endParaRPr lang="de-DE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605FDE8-CF81-3B9B-DC0E-B8BEA165358D}"/>
              </a:ext>
            </a:extLst>
          </p:cNvPr>
          <p:cNvGrpSpPr/>
          <p:nvPr/>
        </p:nvGrpSpPr>
        <p:grpSpPr>
          <a:xfrm>
            <a:off x="2176791" y="2284501"/>
            <a:ext cx="7838419" cy="3330398"/>
            <a:chOff x="2706818" y="1763800"/>
            <a:chExt cx="6778363" cy="2880000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11BF2CD0-34F5-C001-6519-539CD889DDE8}"/>
                </a:ext>
              </a:extLst>
            </p:cNvPr>
            <p:cNvSpPr/>
            <p:nvPr/>
          </p:nvSpPr>
          <p:spPr>
            <a:xfrm>
              <a:off x="4201312" y="1763800"/>
              <a:ext cx="5283869" cy="900000"/>
            </a:xfrm>
            <a:prstGeom prst="rect">
              <a:avLst/>
            </a:prstGeom>
            <a:solidFill>
              <a:srgbClr val="CF37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222500">
                <a:lnSpc>
                  <a:spcPct val="90000"/>
                </a:lnSpc>
                <a:spcBef>
                  <a:spcPct val="0"/>
                </a:spcBef>
              </a:pPr>
              <a:r>
                <a:rPr lang="fr-CH" dirty="0">
                  <a:solidFill>
                    <a:schemeClr val="bg1"/>
                  </a:solidFill>
                  <a:latin typeface="Helvetica Neue" panose="02000503000000020004" pitchFamily="2" charset="0"/>
                </a:rPr>
                <a:t>Arts, Culture &amp; Education</a:t>
              </a:r>
            </a:p>
          </p:txBody>
        </p:sp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BEE39DC-7627-F6DA-F2D5-1433D656F77D}"/>
                </a:ext>
              </a:extLst>
            </p:cNvPr>
            <p:cNvSpPr/>
            <p:nvPr/>
          </p:nvSpPr>
          <p:spPr>
            <a:xfrm>
              <a:off x="4201311" y="3743800"/>
              <a:ext cx="5283869" cy="900000"/>
            </a:xfrm>
            <a:prstGeom prst="rect">
              <a:avLst/>
            </a:prstGeom>
            <a:solidFill>
              <a:srgbClr val="CF37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222500">
                <a:lnSpc>
                  <a:spcPct val="90000"/>
                </a:lnSpc>
                <a:spcBef>
                  <a:spcPct val="0"/>
                </a:spcBef>
              </a:pPr>
              <a:r>
                <a:rPr lang="fr-CH" dirty="0">
                  <a:solidFill>
                    <a:schemeClr val="bg1"/>
                  </a:solidFill>
                  <a:latin typeface="Helvetica Neue" panose="02000503000000020004" pitchFamily="2" charset="0"/>
                </a:rPr>
                <a:t>Green Economy, </a:t>
              </a:r>
              <a:r>
                <a:rPr lang="fr-CH" dirty="0" err="1">
                  <a:solidFill>
                    <a:schemeClr val="bg1"/>
                  </a:solidFill>
                  <a:latin typeface="Helvetica Neue" panose="02000503000000020004" pitchFamily="2" charset="0"/>
                </a:rPr>
                <a:t>Mobility</a:t>
              </a:r>
              <a:r>
                <a:rPr lang="fr-CH" dirty="0">
                  <a:solidFill>
                    <a:schemeClr val="bg1"/>
                  </a:solidFill>
                  <a:latin typeface="Helvetica Neue" panose="02000503000000020004" pitchFamily="2" charset="0"/>
                </a:rPr>
                <a:t> &amp; Transport</a:t>
              </a:r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44621514-507E-EED2-AAB9-7D62FE886911}"/>
                </a:ext>
              </a:extLst>
            </p:cNvPr>
            <p:cNvSpPr/>
            <p:nvPr/>
          </p:nvSpPr>
          <p:spPr>
            <a:xfrm>
              <a:off x="4201311" y="2753800"/>
              <a:ext cx="5283869" cy="900000"/>
            </a:xfrm>
            <a:prstGeom prst="rect">
              <a:avLst/>
            </a:prstGeom>
            <a:solidFill>
              <a:srgbClr val="CF37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222500">
                <a:lnSpc>
                  <a:spcPct val="90000"/>
                </a:lnSpc>
                <a:spcBef>
                  <a:spcPct val="0"/>
                </a:spcBef>
              </a:pPr>
              <a:r>
                <a:rPr lang="fr-CH" dirty="0" err="1">
                  <a:solidFill>
                    <a:schemeClr val="bg1"/>
                  </a:solidFill>
                  <a:latin typeface="Helvetica Neue" panose="02000503000000020004" pitchFamily="2" charset="0"/>
                </a:rPr>
                <a:t>Research</a:t>
              </a:r>
              <a:r>
                <a:rPr lang="fr-CH" dirty="0">
                  <a:solidFill>
                    <a:schemeClr val="bg1"/>
                  </a:solidFill>
                  <a:latin typeface="Helvetica Neue" panose="02000503000000020004" pitchFamily="2" charset="0"/>
                </a:rPr>
                <a:t> &amp; </a:t>
              </a:r>
              <a:r>
                <a:rPr lang="fr-CH" dirty="0" err="1">
                  <a:solidFill>
                    <a:schemeClr val="bg1"/>
                  </a:solidFill>
                  <a:latin typeface="Helvetica Neue" panose="02000503000000020004" pitchFamily="2" charset="0"/>
                </a:rPr>
                <a:t>Technology</a:t>
              </a:r>
              <a:endParaRPr lang="fr-CH" dirty="0">
                <a:solidFill>
                  <a:schemeClr val="bg1"/>
                </a:solidFill>
                <a:latin typeface="Helvetica Neue" panose="02000503000000020004" pitchFamily="2" charset="0"/>
              </a:endParaRPr>
            </a:p>
          </p:txBody>
        </p: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53CD20E5-934D-B030-4EF9-58A240EC93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89422"/>
            <a:stretch/>
          </p:blipFill>
          <p:spPr>
            <a:xfrm>
              <a:off x="4383218" y="1763801"/>
              <a:ext cx="2672575" cy="770723"/>
            </a:xfrm>
            <a:prstGeom prst="rect">
              <a:avLst/>
            </a:prstGeom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C0CF7661-F38A-8514-0FB6-A52AF9368B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89422"/>
            <a:stretch/>
          </p:blipFill>
          <p:spPr>
            <a:xfrm>
              <a:off x="4486930" y="3808438"/>
              <a:ext cx="2672575" cy="770723"/>
            </a:xfrm>
            <a:prstGeom prst="rect">
              <a:avLst/>
            </a:prstGeom>
          </p:spPr>
        </p:pic>
        <p:sp>
          <p:nvSpPr>
            <p:cNvPr id="11" name="Oval 5">
              <a:extLst>
                <a:ext uri="{FF2B5EF4-FFF2-40B4-BE49-F238E27FC236}">
                  <a16:creationId xmlns:a16="http://schemas.microsoft.com/office/drawing/2014/main" id="{205F095C-24BA-7E49-8C9C-0A9E8C8BE9AC}"/>
                </a:ext>
              </a:extLst>
            </p:cNvPr>
            <p:cNvSpPr/>
            <p:nvPr/>
          </p:nvSpPr>
          <p:spPr>
            <a:xfrm>
              <a:off x="2706818" y="1763800"/>
              <a:ext cx="2880000" cy="2880000"/>
            </a:xfrm>
            <a:prstGeom prst="ellipse">
              <a:avLst/>
            </a:prstGeom>
            <a:solidFill>
              <a:srgbClr val="456E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b="1" dirty="0">
                  <a:latin typeface="Helvetica Neue" panose="02000403000000020004" pitchFamily="2" charset="0"/>
                  <a:ea typeface="Helvetica Neue" panose="02000403000000020004" pitchFamily="2" charset="0"/>
                </a:rPr>
                <a:t>Challenge the </a:t>
              </a:r>
              <a:r>
                <a:rPr lang="fr-CH" b="1" dirty="0" err="1">
                  <a:latin typeface="Helvetica Neue" panose="02000403000000020004" pitchFamily="2" charset="0"/>
                  <a:ea typeface="Helvetica Neue" panose="02000403000000020004" pitchFamily="2" charset="0"/>
                </a:rPr>
                <a:t>Present</a:t>
              </a:r>
              <a:r>
                <a:rPr lang="fr-CH" b="1" dirty="0">
                  <a:latin typeface="Helvetica Neue" panose="02000403000000020004" pitchFamily="2" charset="0"/>
                  <a:ea typeface="Helvetica Neue" panose="02000403000000020004" pitchFamily="2" charset="0"/>
                </a:rPr>
                <a:t>, </a:t>
              </a:r>
              <a:r>
                <a:rPr lang="fr-CH" b="1" dirty="0" err="1">
                  <a:latin typeface="Helvetica Neue" panose="02000403000000020004" pitchFamily="2" charset="0"/>
                  <a:ea typeface="Helvetica Neue" panose="02000403000000020004" pitchFamily="2" charset="0"/>
                </a:rPr>
                <a:t>create</a:t>
              </a:r>
              <a:r>
                <a:rPr lang="fr-CH" b="1" dirty="0">
                  <a:latin typeface="Helvetica Neue" panose="02000403000000020004" pitchFamily="2" charset="0"/>
                  <a:ea typeface="Helvetica Neue" panose="02000403000000020004" pitchFamily="2" charset="0"/>
                </a:rPr>
                <a:t> the Future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3708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C87F8FA3-0308-4823-A560-86BCA6AFF02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9060491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73" imgH="473" progId="TCLayout.ActiveDocument.1">
                  <p:embed/>
                </p:oleObj>
              </mc:Choice>
              <mc:Fallback>
                <p:oleObj name="think-cell Folie" r:id="rId3" imgW="473" imgH="47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1E36E1D3-97C5-43B3-ACAF-AEA279EC5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CH" dirty="0" err="1"/>
              <a:t>Program</a:t>
            </a:r>
            <a:r>
              <a:rPr lang="de-CH" dirty="0"/>
              <a:t> Highlights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2C7CE6C-4292-4074-8E09-027B0C8DF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5211-C4A9-9249-B9D8-46974C86E382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E3A42038-F97A-4E11-81E9-DD22D5D90A06}"/>
              </a:ext>
            </a:extLst>
          </p:cNvPr>
          <p:cNvSpPr/>
          <p:nvPr/>
        </p:nvSpPr>
        <p:spPr>
          <a:xfrm>
            <a:off x="645978" y="2095187"/>
            <a:ext cx="2160000" cy="8080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b="1" dirty="0">
                <a:latin typeface="Helvetica" pitchFamily="2" charset="0"/>
              </a:rPr>
              <a:t>Tue, </a:t>
            </a:r>
            <a:r>
              <a:rPr lang="fr-CH" b="1" dirty="0" err="1">
                <a:latin typeface="Helvetica" pitchFamily="2" charset="0"/>
              </a:rPr>
              <a:t>Nov</a:t>
            </a:r>
            <a:r>
              <a:rPr lang="fr-CH" b="1" dirty="0">
                <a:latin typeface="Helvetica" pitchFamily="2" charset="0"/>
              </a:rPr>
              <a:t> 14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33282B9-22C9-45E0-8605-84CBAAED7545}"/>
              </a:ext>
            </a:extLst>
          </p:cNvPr>
          <p:cNvSpPr/>
          <p:nvPr/>
        </p:nvSpPr>
        <p:spPr>
          <a:xfrm>
            <a:off x="645978" y="2983835"/>
            <a:ext cx="2160000" cy="1864895"/>
          </a:xfrm>
          <a:prstGeom prst="rect">
            <a:avLst/>
          </a:prstGeom>
          <a:noFill/>
          <a:ln>
            <a:solidFill>
              <a:srgbClr val="668E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288" algn="ctr">
              <a:lnSpc>
                <a:spcPct val="90000"/>
              </a:lnSpc>
              <a:spcBef>
                <a:spcPct val="0"/>
              </a:spcBef>
            </a:pPr>
            <a:r>
              <a:rPr lang="de-CH" dirty="0">
                <a:solidFill>
                  <a:schemeClr val="tx1"/>
                </a:solidFill>
                <a:latin typeface="Helvetica Neue" panose="02000503000000020004" pitchFamily="2" charset="0"/>
              </a:rPr>
              <a:t>Opening </a:t>
            </a:r>
            <a:r>
              <a:rPr lang="de-CH" dirty="0" err="1">
                <a:solidFill>
                  <a:schemeClr val="tx1"/>
                </a:solidFill>
                <a:latin typeface="Helvetica Neue" panose="02000503000000020004" pitchFamily="2" charset="0"/>
              </a:rPr>
              <a:t>Ceremony</a:t>
            </a:r>
            <a:r>
              <a:rPr lang="de-CH" dirty="0">
                <a:solidFill>
                  <a:schemeClr val="tx1"/>
                </a:solidFill>
                <a:latin typeface="Helvetica Neue" panose="02000503000000020004" pitchFamily="2" charset="0"/>
              </a:rPr>
              <a:t> &amp; Swiss Night </a:t>
            </a:r>
            <a:r>
              <a:rPr lang="de-CH" dirty="0" err="1">
                <a:solidFill>
                  <a:schemeClr val="tx1"/>
                </a:solidFill>
                <a:latin typeface="Helvetica Neue" panose="02000503000000020004" pitchFamily="2" charset="0"/>
              </a:rPr>
              <a:t>with</a:t>
            </a:r>
            <a:r>
              <a:rPr lang="de-CH" dirty="0">
                <a:solidFill>
                  <a:schemeClr val="tx1"/>
                </a:solidFill>
                <a:latin typeface="Helvetica Neue" panose="02000503000000020004" pitchFamily="2" charset="0"/>
              </a:rPr>
              <a:t> Nicola Senn &amp; Alphorn </a:t>
            </a:r>
            <a:r>
              <a:rPr lang="de-CH" dirty="0" err="1">
                <a:solidFill>
                  <a:schemeClr val="tx1"/>
                </a:solidFill>
                <a:latin typeface="Helvetica Neue" panose="02000503000000020004" pitchFamily="2" charset="0"/>
              </a:rPr>
              <a:t>players</a:t>
            </a:r>
            <a:r>
              <a:rPr lang="de-CH" dirty="0">
                <a:solidFill>
                  <a:schemeClr val="tx1"/>
                </a:solidFill>
                <a:latin typeface="Helvetica Neue" panose="02000503000000020004" pitchFamily="2" charset="0"/>
              </a:rPr>
              <a:t>, Party </a:t>
            </a:r>
            <a:r>
              <a:rPr lang="de-CH" dirty="0" err="1">
                <a:solidFill>
                  <a:schemeClr val="tx1"/>
                </a:solidFill>
                <a:latin typeface="Helvetica Neue" panose="02000503000000020004" pitchFamily="2" charset="0"/>
              </a:rPr>
              <a:t>with</a:t>
            </a:r>
            <a:r>
              <a:rPr lang="de-CH" dirty="0">
                <a:solidFill>
                  <a:schemeClr val="tx1"/>
                </a:solidFill>
                <a:latin typeface="Helvetica Neue" panose="02000503000000020004" pitchFamily="2" charset="0"/>
              </a:rPr>
              <a:t> DJ Timo </a:t>
            </a:r>
            <a:r>
              <a:rPr lang="de-CH" dirty="0" err="1">
                <a:solidFill>
                  <a:schemeClr val="tx1"/>
                </a:solidFill>
                <a:latin typeface="Helvetica Neue" panose="02000503000000020004" pitchFamily="2" charset="0"/>
              </a:rPr>
              <a:t>Tetriz</a:t>
            </a:r>
            <a:endParaRPr lang="de-CH" dirty="0">
              <a:solidFill>
                <a:schemeClr val="tx1"/>
              </a:solidFill>
              <a:latin typeface="Helvetica Neue" panose="02000503000000020004" pitchFamily="2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4E5EF1E-5F34-4E25-95BB-3E5E98C37CFC}"/>
              </a:ext>
            </a:extLst>
          </p:cNvPr>
          <p:cNvSpPr/>
          <p:nvPr/>
        </p:nvSpPr>
        <p:spPr>
          <a:xfrm>
            <a:off x="2894880" y="2095187"/>
            <a:ext cx="2160000" cy="8080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b="1" dirty="0" err="1">
                <a:latin typeface="Helvetica" pitchFamily="2" charset="0"/>
              </a:rPr>
              <a:t>Wed</a:t>
            </a:r>
            <a:r>
              <a:rPr lang="fr-CH" b="1" dirty="0">
                <a:latin typeface="Helvetica" pitchFamily="2" charset="0"/>
              </a:rPr>
              <a:t>, </a:t>
            </a:r>
            <a:r>
              <a:rPr lang="fr-CH" b="1" dirty="0" err="1">
                <a:latin typeface="Helvetica" pitchFamily="2" charset="0"/>
              </a:rPr>
              <a:t>Nov</a:t>
            </a:r>
            <a:r>
              <a:rPr lang="fr-CH" b="1" dirty="0">
                <a:latin typeface="Helvetica" pitchFamily="2" charset="0"/>
              </a:rPr>
              <a:t> 15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0F96DE57-AC70-42F6-9381-8DA563DF4673}"/>
              </a:ext>
            </a:extLst>
          </p:cNvPr>
          <p:cNvSpPr/>
          <p:nvPr/>
        </p:nvSpPr>
        <p:spPr>
          <a:xfrm>
            <a:off x="2894880" y="2983835"/>
            <a:ext cx="2160000" cy="1864895"/>
          </a:xfrm>
          <a:prstGeom prst="rect">
            <a:avLst/>
          </a:prstGeom>
          <a:noFill/>
          <a:ln>
            <a:solidFill>
              <a:srgbClr val="668E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288" algn="ctr">
              <a:lnSpc>
                <a:spcPct val="90000"/>
              </a:lnSpc>
              <a:spcBef>
                <a:spcPct val="0"/>
              </a:spcBef>
            </a:pPr>
            <a:r>
              <a:rPr lang="de-CH" dirty="0">
                <a:solidFill>
                  <a:schemeClr val="tx1"/>
                </a:solidFill>
                <a:latin typeface="Helvetica Neue" panose="02000503000000020004" pitchFamily="2" charset="0"/>
              </a:rPr>
              <a:t>National Night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56CC41C5-A7EF-4FC3-BE4F-83AB99C622B5}"/>
              </a:ext>
            </a:extLst>
          </p:cNvPr>
          <p:cNvSpPr/>
          <p:nvPr/>
        </p:nvSpPr>
        <p:spPr>
          <a:xfrm>
            <a:off x="5143782" y="2095187"/>
            <a:ext cx="2160000" cy="8080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b="1" dirty="0">
                <a:latin typeface="Helvetica" pitchFamily="2" charset="0"/>
              </a:rPr>
              <a:t>Thu, </a:t>
            </a:r>
            <a:r>
              <a:rPr lang="fr-CH" b="1" dirty="0" err="1">
                <a:latin typeface="Helvetica" pitchFamily="2" charset="0"/>
              </a:rPr>
              <a:t>Nov</a:t>
            </a:r>
            <a:r>
              <a:rPr lang="fr-CH" b="1" dirty="0">
                <a:latin typeface="Helvetica" pitchFamily="2" charset="0"/>
              </a:rPr>
              <a:t> 16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5F6905D0-7B69-4DC0-A9BA-9AC472E1A0E1}"/>
              </a:ext>
            </a:extLst>
          </p:cNvPr>
          <p:cNvSpPr/>
          <p:nvPr/>
        </p:nvSpPr>
        <p:spPr>
          <a:xfrm>
            <a:off x="5143782" y="2983835"/>
            <a:ext cx="2160000" cy="1864895"/>
          </a:xfrm>
          <a:prstGeom prst="rect">
            <a:avLst/>
          </a:prstGeom>
          <a:noFill/>
          <a:ln>
            <a:solidFill>
              <a:srgbClr val="668E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288" algn="ctr">
              <a:lnSpc>
                <a:spcPct val="90000"/>
              </a:lnSpc>
              <a:spcBef>
                <a:spcPct val="0"/>
              </a:spcBef>
            </a:pPr>
            <a:r>
              <a:rPr lang="de-CH" dirty="0">
                <a:solidFill>
                  <a:schemeClr val="tx1"/>
                </a:solidFill>
                <a:latin typeface="Helvetica Neue" panose="02000503000000020004" pitchFamily="2" charset="0"/>
              </a:rPr>
              <a:t>Global Village Night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F090EC7F-ED57-4B14-8F69-415BC2647DF2}"/>
              </a:ext>
            </a:extLst>
          </p:cNvPr>
          <p:cNvSpPr/>
          <p:nvPr/>
        </p:nvSpPr>
        <p:spPr>
          <a:xfrm>
            <a:off x="7392684" y="2095187"/>
            <a:ext cx="2160000" cy="8080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b="1" dirty="0" err="1">
                <a:latin typeface="Helvetica" pitchFamily="2" charset="0"/>
              </a:rPr>
              <a:t>Fri</a:t>
            </a:r>
            <a:r>
              <a:rPr lang="fr-CH" b="1" dirty="0">
                <a:latin typeface="Helvetica" pitchFamily="2" charset="0"/>
              </a:rPr>
              <a:t>, </a:t>
            </a:r>
            <a:r>
              <a:rPr lang="fr-CH" b="1" dirty="0" err="1">
                <a:latin typeface="Helvetica" pitchFamily="2" charset="0"/>
              </a:rPr>
              <a:t>Nov</a:t>
            </a:r>
            <a:r>
              <a:rPr lang="fr-CH" b="1" dirty="0">
                <a:latin typeface="Helvetica" pitchFamily="2" charset="0"/>
              </a:rPr>
              <a:t> 17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F4967B3F-703A-401F-92C9-885FE9F480B4}"/>
              </a:ext>
            </a:extLst>
          </p:cNvPr>
          <p:cNvSpPr/>
          <p:nvPr/>
        </p:nvSpPr>
        <p:spPr>
          <a:xfrm>
            <a:off x="7392684" y="2983835"/>
            <a:ext cx="2160000" cy="1864895"/>
          </a:xfrm>
          <a:prstGeom prst="rect">
            <a:avLst/>
          </a:prstGeom>
          <a:noFill/>
          <a:ln>
            <a:solidFill>
              <a:srgbClr val="668E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288" algn="ctr">
              <a:lnSpc>
                <a:spcPct val="90000"/>
              </a:lnSpc>
              <a:spcBef>
                <a:spcPct val="0"/>
              </a:spcBef>
            </a:pPr>
            <a:r>
              <a:rPr lang="de-CH" dirty="0">
                <a:solidFill>
                  <a:schemeClr val="tx1"/>
                </a:solidFill>
                <a:latin typeface="Helvetica Neue" panose="02000503000000020004" pitchFamily="2" charset="0"/>
              </a:rPr>
              <a:t>National Night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EDAD74AD-9847-4AE1-A9BB-9876E77A6CD6}"/>
              </a:ext>
            </a:extLst>
          </p:cNvPr>
          <p:cNvSpPr/>
          <p:nvPr/>
        </p:nvSpPr>
        <p:spPr>
          <a:xfrm>
            <a:off x="9641588" y="2095187"/>
            <a:ext cx="2160000" cy="8080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b="1" dirty="0" err="1">
                <a:latin typeface="Helvetica" pitchFamily="2" charset="0"/>
              </a:rPr>
              <a:t>Sat</a:t>
            </a:r>
            <a:r>
              <a:rPr lang="fr-CH" b="1" dirty="0">
                <a:latin typeface="Helvetica" pitchFamily="2" charset="0"/>
              </a:rPr>
              <a:t>, </a:t>
            </a:r>
            <a:r>
              <a:rPr lang="fr-CH" b="1" dirty="0" err="1">
                <a:latin typeface="Helvetica" pitchFamily="2" charset="0"/>
              </a:rPr>
              <a:t>Nov</a:t>
            </a:r>
            <a:r>
              <a:rPr lang="fr-CH" b="1" dirty="0">
                <a:latin typeface="Helvetica" pitchFamily="2" charset="0"/>
              </a:rPr>
              <a:t> 15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2834F753-7F00-47F7-99A8-C26E81DD1E84}"/>
              </a:ext>
            </a:extLst>
          </p:cNvPr>
          <p:cNvSpPr/>
          <p:nvPr/>
        </p:nvSpPr>
        <p:spPr>
          <a:xfrm>
            <a:off x="9641588" y="2983835"/>
            <a:ext cx="2160000" cy="1864895"/>
          </a:xfrm>
          <a:prstGeom prst="rect">
            <a:avLst/>
          </a:prstGeom>
          <a:noFill/>
          <a:ln>
            <a:solidFill>
              <a:srgbClr val="668E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288" algn="ctr">
              <a:lnSpc>
                <a:spcPct val="90000"/>
              </a:lnSpc>
              <a:spcBef>
                <a:spcPct val="0"/>
              </a:spcBef>
            </a:pPr>
            <a:r>
              <a:rPr lang="de-CH" dirty="0">
                <a:solidFill>
                  <a:schemeClr val="tx1"/>
                </a:solidFill>
                <a:latin typeface="Helvetica Neue" panose="02000503000000020004" pitchFamily="2" charset="0"/>
              </a:rPr>
              <a:t>Gala Night </a:t>
            </a:r>
            <a:r>
              <a:rPr lang="de-CH" dirty="0" err="1">
                <a:solidFill>
                  <a:schemeClr val="tx1"/>
                </a:solidFill>
                <a:latin typeface="Helvetica Neue" panose="02000503000000020004" pitchFamily="2" charset="0"/>
              </a:rPr>
              <a:t>with</a:t>
            </a:r>
            <a:r>
              <a:rPr lang="de-CH" dirty="0">
                <a:solidFill>
                  <a:schemeClr val="tx1"/>
                </a:solidFill>
                <a:latin typeface="Helvetica Neue" panose="02000503000000020004" pitchFamily="2" charset="0"/>
              </a:rPr>
              <a:t> Luca Hänni</a:t>
            </a:r>
          </a:p>
        </p:txBody>
      </p:sp>
      <p:pic>
        <p:nvPicPr>
          <p:cNvPr id="4098" name="Picture 2" descr="Nicolas Senn - Künstler Volksmusik - von Matt Event AG">
            <a:extLst>
              <a:ext uri="{FF2B5EF4-FFF2-40B4-BE49-F238E27FC236}">
                <a16:creationId xmlns:a16="http://schemas.microsoft.com/office/drawing/2014/main" id="{E7224AA2-6DC3-4420-9456-8456F363C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978" y="5104537"/>
            <a:ext cx="2160000" cy="143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lphorn – auf den Spuren der Naturtöne. | Schweiz Tourismus">
            <a:extLst>
              <a:ext uri="{FF2B5EF4-FFF2-40B4-BE49-F238E27FC236}">
                <a16:creationId xmlns:a16="http://schemas.microsoft.com/office/drawing/2014/main" id="{D058A68F-F281-42D2-B4DA-F99B1773A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4880" y="5104536"/>
            <a:ext cx="2160196" cy="143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839CBAEB-3137-42F1-88D9-1EB701EF152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1417" y="5104536"/>
            <a:ext cx="1809532" cy="1434375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1F87ADC9-D290-4875-B28E-C2FA534FF01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7290" y="5104536"/>
            <a:ext cx="1809532" cy="1434375"/>
          </a:xfrm>
          <a:prstGeom prst="rect">
            <a:avLst/>
          </a:prstGeom>
        </p:spPr>
      </p:pic>
      <p:pic>
        <p:nvPicPr>
          <p:cNvPr id="4102" name="Picture 6" descr="Luca Hänni – Die offizielle Website">
            <a:extLst>
              <a:ext uri="{FF2B5EF4-FFF2-40B4-BE49-F238E27FC236}">
                <a16:creationId xmlns:a16="http://schemas.microsoft.com/office/drawing/2014/main" id="{9EB52E81-1B6C-4419-8F71-425D01C89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1878" y="5104536"/>
            <a:ext cx="2152561" cy="143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7392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A3AD56-2CE3-81DD-0F38-09D68A340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528" y="1291625"/>
            <a:ext cx="10515600" cy="808035"/>
          </a:xfrm>
        </p:spPr>
        <p:txBody>
          <a:bodyPr/>
          <a:lstStyle/>
          <a:p>
            <a:r>
              <a:rPr lang="fr-CH" dirty="0"/>
              <a:t>Leisure Program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F9D7449-C152-A076-6B9D-CDE9AB314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5211-C4A9-9249-B9D8-46974C86E382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40BA50F-5A50-8213-AAD5-8934C43D7C4C}"/>
              </a:ext>
            </a:extLst>
          </p:cNvPr>
          <p:cNvSpPr/>
          <p:nvPr/>
        </p:nvSpPr>
        <p:spPr>
          <a:xfrm>
            <a:off x="1235528" y="2077695"/>
            <a:ext cx="3379336" cy="5382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H" b="1" dirty="0">
                <a:latin typeface="Helvetica Neue" panose="02000403000000020004" pitchFamily="2" charset="0"/>
                <a:ea typeface="Helvetica Neue" panose="02000403000000020004" pitchFamily="2" charset="0"/>
              </a:rPr>
              <a:t>Confirmed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7717D122-BB1D-5A7F-61D6-023101F39F74}"/>
              </a:ext>
            </a:extLst>
          </p:cNvPr>
          <p:cNvSpPr/>
          <p:nvPr/>
        </p:nvSpPr>
        <p:spPr>
          <a:xfrm>
            <a:off x="1235528" y="2691888"/>
            <a:ext cx="3379336" cy="2875822"/>
          </a:xfrm>
          <a:prstGeom prst="rect">
            <a:avLst/>
          </a:prstGeom>
          <a:noFill/>
          <a:ln>
            <a:solidFill>
              <a:srgbClr val="456F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00050" indent="-317500">
              <a:buFont typeface="Arial" panose="020B0604020202020204" pitchFamily="34" charset="0"/>
              <a:buChar char="•"/>
            </a:pPr>
            <a:r>
              <a:rPr lang="de-CH" sz="1600" dirty="0">
                <a:solidFill>
                  <a:schemeClr val="tx1"/>
                </a:solidFill>
                <a:latin typeface="Helvetica Neue" panose="02000403000000020004" pitchFamily="2" charset="0"/>
              </a:rPr>
              <a:t>Daily City Tours (EN/JP)</a:t>
            </a:r>
            <a:endParaRPr lang="en-CH" sz="1600" dirty="0">
              <a:solidFill>
                <a:schemeClr val="tx1"/>
              </a:solidFill>
              <a:latin typeface="Helvetica Neue" panose="02000403000000020004" pitchFamily="2" charset="0"/>
            </a:endParaRPr>
          </a:p>
          <a:p>
            <a:pPr marL="400050" indent="-317500">
              <a:buFont typeface="Arial" panose="020B0604020202020204" pitchFamily="34" charset="0"/>
              <a:buChar char="•"/>
            </a:pPr>
            <a:r>
              <a:rPr lang="de-CH" sz="1600" dirty="0">
                <a:solidFill>
                  <a:schemeClr val="tx1"/>
                </a:solidFill>
                <a:latin typeface="Helvetica Neue" panose="02000403000000020004" pitchFamily="2" charset="0"/>
              </a:rPr>
              <a:t>Daily Brewery Tours</a:t>
            </a:r>
            <a:endParaRPr lang="en-CH" sz="1600" dirty="0">
              <a:solidFill>
                <a:schemeClr val="tx1"/>
              </a:solidFill>
              <a:latin typeface="Helvetica Neue" panose="02000403000000020004" pitchFamily="2" charset="0"/>
            </a:endParaRPr>
          </a:p>
          <a:p>
            <a:pPr marL="400050" indent="-317500">
              <a:buFont typeface="Arial" panose="020B0604020202020204" pitchFamily="34" charset="0"/>
              <a:buChar char="•"/>
            </a:pPr>
            <a:r>
              <a:rPr lang="de-CH" sz="1600" dirty="0">
                <a:solidFill>
                  <a:schemeClr val="tx1"/>
                </a:solidFill>
                <a:latin typeface="Helvetica Neue" panose="02000403000000020004" pitchFamily="2" charset="0"/>
              </a:rPr>
              <a:t>Daily «Landesmuseum» Tours incl. Illuminarium</a:t>
            </a:r>
          </a:p>
          <a:p>
            <a:pPr marL="400050" indent="-317500">
              <a:buFont typeface="Arial" panose="020B0604020202020204" pitchFamily="34" charset="0"/>
              <a:buChar char="•"/>
            </a:pPr>
            <a:r>
              <a:rPr lang="de-CH" sz="1600" dirty="0">
                <a:solidFill>
                  <a:schemeClr val="tx1"/>
                </a:solidFill>
                <a:latin typeface="Helvetica Neue" panose="02000403000000020004" pitchFamily="2" charset="0"/>
              </a:rPr>
              <a:t>Daily Chocolate Tours (L&amp;S)</a:t>
            </a:r>
            <a:endParaRPr lang="en-CH" sz="1600" dirty="0">
              <a:solidFill>
                <a:schemeClr val="tx1"/>
              </a:solidFill>
              <a:latin typeface="Helvetica Neue" panose="02000403000000020004" pitchFamily="2" charset="0"/>
            </a:endParaRPr>
          </a:p>
          <a:p>
            <a:pPr marL="400050" indent="-317500">
              <a:buFont typeface="Arial" panose="020B0604020202020204" pitchFamily="34" charset="0"/>
              <a:buChar char="•"/>
            </a:pPr>
            <a:r>
              <a:rPr lang="de-CH" sz="1600" dirty="0">
                <a:solidFill>
                  <a:schemeClr val="tx1"/>
                </a:solidFill>
                <a:latin typeface="Helvetica Neue" panose="02000403000000020004" pitchFamily="2" charset="0"/>
              </a:rPr>
              <a:t>Daily GinLab incl. Tasting</a:t>
            </a:r>
          </a:p>
          <a:p>
            <a:pPr marL="400050" indent="-317500">
              <a:buFont typeface="Arial" panose="020B0604020202020204" pitchFamily="34" charset="0"/>
              <a:buChar char="•"/>
            </a:pPr>
            <a:r>
              <a:rPr lang="de-CH" sz="1600" dirty="0">
                <a:solidFill>
                  <a:schemeClr val="tx1"/>
                </a:solidFill>
                <a:latin typeface="Helvetica Neue" panose="02000403000000020004" pitchFamily="2" charset="0"/>
              </a:rPr>
              <a:t>Excl. 1-Day Matternhorn Tour hosted by Sen. Hauri</a:t>
            </a:r>
            <a:endParaRPr lang="en-CH" sz="1600" dirty="0">
              <a:solidFill>
                <a:schemeClr val="tx1"/>
              </a:solidFill>
              <a:latin typeface="Helvetica Neue" panose="02000403000000020004" pitchFamily="2" charset="0"/>
              <a:ea typeface="Helvetica Neue" panose="02000403000000020004" pitchFamily="2" charset="0"/>
            </a:endParaRPr>
          </a:p>
          <a:p>
            <a:pPr marL="400050" indent="-317500">
              <a:buFont typeface="Arial" panose="020B0604020202020204" pitchFamily="34" charset="0"/>
              <a:buChar char="•"/>
            </a:pPr>
            <a:r>
              <a:rPr lang="de-CH" sz="1600" dirty="0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JCI Football Worldcup</a:t>
            </a:r>
          </a:p>
          <a:p>
            <a:pPr marL="400050" indent="-317500">
              <a:buFont typeface="Arial" panose="020B0604020202020204" pitchFamily="34" charset="0"/>
              <a:buChar char="•"/>
            </a:pPr>
            <a:r>
              <a:rPr lang="de-CH" sz="1600" dirty="0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Zoo Zurich Tours</a:t>
            </a:r>
            <a:r>
              <a:rPr lang="en-CH" sz="1600" dirty="0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 </a:t>
            </a:r>
          </a:p>
          <a:p>
            <a:pPr marL="400050" indent="-317500">
              <a:buFont typeface="Arial" panose="020B0604020202020204" pitchFamily="34" charset="0"/>
              <a:buChar char="•"/>
            </a:pPr>
            <a:r>
              <a:rPr lang="de-CH" sz="1600" dirty="0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Morning sports</a:t>
            </a:r>
            <a:endParaRPr lang="en-CH" sz="1600" dirty="0">
              <a:solidFill>
                <a:schemeClr val="tx1"/>
              </a:solidFill>
              <a:latin typeface="Helvetica Neue" panose="02000403000000020004" pitchFamily="2" charset="0"/>
              <a:ea typeface="Helvetica Neue" panose="02000403000000020004" pitchFamily="2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41A63317-A55B-931E-FA5C-805E10A1DF85}"/>
              </a:ext>
            </a:extLst>
          </p:cNvPr>
          <p:cNvSpPr/>
          <p:nvPr/>
        </p:nvSpPr>
        <p:spPr>
          <a:xfrm>
            <a:off x="4731199" y="2076360"/>
            <a:ext cx="3379336" cy="5382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H" b="1" dirty="0">
                <a:latin typeface="Helvetica Neue" panose="02000403000000020004" pitchFamily="2" charset="0"/>
                <a:ea typeface="Helvetica Neue" panose="02000403000000020004" pitchFamily="2" charset="0"/>
              </a:rPr>
              <a:t>In progress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298C4E55-6E60-BFDE-6C2E-BB147153A12B}"/>
              </a:ext>
            </a:extLst>
          </p:cNvPr>
          <p:cNvSpPr/>
          <p:nvPr/>
        </p:nvSpPr>
        <p:spPr>
          <a:xfrm>
            <a:off x="4731199" y="2690553"/>
            <a:ext cx="3379336" cy="2875822"/>
          </a:xfrm>
          <a:prstGeom prst="rect">
            <a:avLst/>
          </a:prstGeom>
          <a:noFill/>
          <a:ln>
            <a:solidFill>
              <a:srgbClr val="456F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00050" indent="-317500">
              <a:buFont typeface="Arial" panose="020B0604020202020204" pitchFamily="34" charset="0"/>
              <a:buChar char="•"/>
            </a:pPr>
            <a:r>
              <a:rPr lang="de-CH" sz="1600" dirty="0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Victorinox Factory Visit </a:t>
            </a:r>
            <a:endParaRPr lang="en-CH" sz="1600" dirty="0">
              <a:solidFill>
                <a:schemeClr val="tx1"/>
              </a:solidFill>
              <a:latin typeface="Helvetica Neue" panose="02000403000000020004" pitchFamily="2" charset="0"/>
              <a:ea typeface="Helvetica Neue" panose="02000403000000020004" pitchFamily="2" charset="0"/>
            </a:endParaRPr>
          </a:p>
          <a:p>
            <a:pPr marL="400050" indent="-317500">
              <a:buFont typeface="Arial" panose="020B0604020202020204" pitchFamily="34" charset="0"/>
              <a:buChar char="•"/>
            </a:pPr>
            <a:r>
              <a:rPr lang="de-CH" sz="1600" dirty="0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Ricola Factory visit </a:t>
            </a:r>
          </a:p>
          <a:p>
            <a:pPr marL="400050" indent="-317500">
              <a:buFont typeface="Arial" panose="020B0604020202020204" pitchFamily="34" charset="0"/>
              <a:buChar char="•"/>
            </a:pPr>
            <a:r>
              <a:rPr lang="de-CH" sz="1600" dirty="0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FIFA HQ visit</a:t>
            </a:r>
          </a:p>
          <a:p>
            <a:pPr marL="400050" indent="-317500">
              <a:buFont typeface="Arial" panose="020B0604020202020204" pitchFamily="34" charset="0"/>
              <a:buChar char="•"/>
            </a:pPr>
            <a:r>
              <a:rPr lang="de-CH" sz="1600" dirty="0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Visit Bucherer Swiss World of watches</a:t>
            </a:r>
          </a:p>
          <a:p>
            <a:pPr marL="400050" indent="-317500">
              <a:buFont typeface="Arial" panose="020B0604020202020204" pitchFamily="34" charset="0"/>
              <a:buChar char="•"/>
            </a:pPr>
            <a:r>
              <a:rPr lang="de-CH" sz="1600" dirty="0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E-Sports tournaments incl. FIFA and Sim-Racing</a:t>
            </a:r>
          </a:p>
          <a:p>
            <a:pPr marL="400050" indent="-317500">
              <a:buFont typeface="Arial" panose="020B0604020202020204" pitchFamily="34" charset="0"/>
              <a:buChar char="•"/>
            </a:pPr>
            <a:r>
              <a:rPr lang="de-CH" sz="1600" dirty="0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Environment day</a:t>
            </a:r>
          </a:p>
          <a:p>
            <a:pPr marL="400050" indent="-317500">
              <a:buFont typeface="Arial" panose="020B0604020202020204" pitchFamily="34" charset="0"/>
              <a:buChar char="•"/>
            </a:pPr>
            <a:r>
              <a:rPr lang="de-CH" sz="1600" dirty="0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Pretour Geneva-Zurich</a:t>
            </a:r>
          </a:p>
          <a:p>
            <a:pPr marL="400050" indent="-317500">
              <a:buFont typeface="Arial" panose="020B0604020202020204" pitchFamily="34" charset="0"/>
              <a:buChar char="•"/>
            </a:pPr>
            <a:r>
              <a:rPr lang="de-CH" sz="1600" dirty="0" err="1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Pretour</a:t>
            </a:r>
            <a:r>
              <a:rPr lang="de-CH" sz="1600" dirty="0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 Basel-</a:t>
            </a:r>
            <a:r>
              <a:rPr lang="de-CH" sz="1600" dirty="0" err="1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Zurich</a:t>
            </a:r>
            <a:endParaRPr lang="de-CH" sz="1600" dirty="0">
              <a:solidFill>
                <a:schemeClr val="tx1"/>
              </a:solidFill>
              <a:latin typeface="Helvetica Neue" panose="02000403000000020004" pitchFamily="2" charset="0"/>
              <a:ea typeface="Helvetica Neue" panose="02000403000000020004" pitchFamily="2" charset="0"/>
            </a:endParaRPr>
          </a:p>
        </p:txBody>
      </p:sp>
      <p:pic>
        <p:nvPicPr>
          <p:cNvPr id="11" name="Picture 4" descr="Lindt Home of Chocolate – Das Schokoladenmuseum der Schweiz">
            <a:extLst>
              <a:ext uri="{FF2B5EF4-FFF2-40B4-BE49-F238E27FC236}">
                <a16:creationId xmlns:a16="http://schemas.microsoft.com/office/drawing/2014/main" id="{FF73DB0D-6B1B-AAE0-0914-4EC3B26B5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6870" y="2076360"/>
            <a:ext cx="3622054" cy="190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Die FIFA soll in Zürich bleiben - htr.ch">
            <a:extLst>
              <a:ext uri="{FF2B5EF4-FFF2-40B4-BE49-F238E27FC236}">
                <a16:creationId xmlns:a16="http://schemas.microsoft.com/office/drawing/2014/main" id="{55D11C64-BE95-3D0F-679A-34AC88E8B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6870" y="3936451"/>
            <a:ext cx="3622054" cy="162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1058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draußen, Straße, Stadt, Tag enthält.&#10;&#10;Automatisch generierte Beschreibung">
            <a:extLst>
              <a:ext uri="{FF2B5EF4-FFF2-40B4-BE49-F238E27FC236}">
                <a16:creationId xmlns:a16="http://schemas.microsoft.com/office/drawing/2014/main" id="{05F28AE4-52F5-3704-FFA8-FA742EC183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3338" y="1"/>
            <a:ext cx="9658662" cy="6858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2A251C8-AC7E-F860-EA17-E7AB6B16CB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6451600" cy="6858000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5783643-065C-5716-67E3-F58F84609A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1711" y="2280223"/>
            <a:ext cx="3005633" cy="2593298"/>
          </a:xfrm>
        </p:spPr>
        <p:txBody>
          <a:bodyPr>
            <a:normAutofit fontScale="92500" lnSpcReduction="10000"/>
          </a:bodyPr>
          <a:lstStyle/>
          <a:p>
            <a:r>
              <a:rPr lang="de-DE" sz="20800" b="1" dirty="0">
                <a:solidFill>
                  <a:schemeClr val="bg2"/>
                </a:solidFill>
              </a:rPr>
              <a:t>04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2E34925-9C45-3ACB-7EAA-64EFC6471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4233" y="3886202"/>
            <a:ext cx="4951649" cy="1444521"/>
          </a:xfrm>
        </p:spPr>
        <p:txBody>
          <a:bodyPr>
            <a:noAutofit/>
          </a:bodyPr>
          <a:lstStyle/>
          <a:p>
            <a:r>
              <a:rPr lang="en-AU" sz="4000" dirty="0"/>
              <a:t>Global Village </a:t>
            </a:r>
            <a:br>
              <a:rPr lang="en-AU" sz="4000" dirty="0"/>
            </a:br>
            <a:r>
              <a:rPr lang="en-AU" sz="4000" dirty="0"/>
              <a:t>Night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89F4D668-C09C-27B1-F8C4-B61317FD76F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0E05211-C4A9-9249-B9D8-46974C86E382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41845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E1741A78-E5B5-4EFF-B959-85AB73C666C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563458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0DAB460D-B704-3E79-BEFA-3EC4E6DA0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 dirty="0"/>
              <a:t>Global Village Night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29CFEE7-E8E2-5C5D-7ADD-9E0AE6067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5527" y="2080814"/>
            <a:ext cx="707596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CH" sz="1600" b="1" dirty="0"/>
              <a:t>Facts</a:t>
            </a:r>
          </a:p>
          <a:p>
            <a:pPr marL="346558" indent="-346558">
              <a:buFont typeface="Arial" panose="020B0604020202020204" pitchFamily="34" charset="0"/>
              <a:buChar char="•"/>
            </a:pPr>
            <a:r>
              <a:rPr lang="de-CH" sz="1600" dirty="0" err="1"/>
              <a:t>Thursday</a:t>
            </a:r>
            <a:r>
              <a:rPr lang="de-CH" sz="1600" dirty="0"/>
              <a:t>, 16th </a:t>
            </a:r>
            <a:r>
              <a:rPr lang="de-CH" sz="1600" dirty="0" err="1"/>
              <a:t>of</a:t>
            </a:r>
            <a:r>
              <a:rPr lang="de-CH" sz="1600" dirty="0"/>
              <a:t> November 2023</a:t>
            </a:r>
          </a:p>
          <a:p>
            <a:pPr marL="346558" indent="-346558">
              <a:buFont typeface="Arial" panose="020B0604020202020204" pitchFamily="34" charset="0"/>
              <a:buChar char="•"/>
            </a:pPr>
            <a:r>
              <a:rPr lang="de-CH" sz="1600" dirty="0"/>
              <a:t>7 </a:t>
            </a:r>
            <a:r>
              <a:rPr lang="de-CH" sz="1600" dirty="0" err="1"/>
              <a:t>pm</a:t>
            </a:r>
            <a:r>
              <a:rPr lang="de-CH" sz="1600" dirty="0"/>
              <a:t> open </a:t>
            </a:r>
            <a:r>
              <a:rPr lang="de-CH" sz="1600" dirty="0" err="1"/>
              <a:t>doors</a:t>
            </a:r>
            <a:r>
              <a:rPr lang="de-CH" sz="1600" dirty="0"/>
              <a:t> and </a:t>
            </a:r>
            <a:r>
              <a:rPr lang="de-CH" sz="1600" dirty="0" err="1"/>
              <a:t>start</a:t>
            </a:r>
            <a:r>
              <a:rPr lang="de-CH" sz="1600" dirty="0"/>
              <a:t> Food &amp; Beverage, 10 </a:t>
            </a:r>
            <a:r>
              <a:rPr lang="de-CH" sz="1600" dirty="0" err="1"/>
              <a:t>pm</a:t>
            </a:r>
            <a:r>
              <a:rPr lang="de-CH" sz="1600" dirty="0"/>
              <a:t> end Global Village and </a:t>
            </a:r>
            <a:r>
              <a:rPr lang="de-CH" sz="1600" dirty="0" err="1"/>
              <a:t>start</a:t>
            </a:r>
            <a:r>
              <a:rPr lang="de-CH" sz="1600" dirty="0"/>
              <a:t> </a:t>
            </a:r>
            <a:r>
              <a:rPr lang="de-CH" sz="1600" dirty="0" err="1"/>
              <a:t>party</a:t>
            </a:r>
            <a:r>
              <a:rPr lang="de-CH" sz="1600" dirty="0"/>
              <a:t> </a:t>
            </a:r>
            <a:r>
              <a:rPr lang="de-CH" sz="1600" dirty="0" err="1"/>
              <a:t>with</a:t>
            </a:r>
            <a:r>
              <a:rPr lang="de-CH" sz="1600" dirty="0"/>
              <a:t> a DJ</a:t>
            </a:r>
          </a:p>
          <a:p>
            <a:pPr marL="346558" indent="-346558">
              <a:buFont typeface="Arial" panose="020B0604020202020204" pitchFamily="34" charset="0"/>
              <a:buChar char="•"/>
            </a:pPr>
            <a:r>
              <a:rPr lang="de-CH" sz="1600" b="1" dirty="0" err="1"/>
              <a:t>No</a:t>
            </a:r>
            <a:r>
              <a:rPr lang="de-CH" sz="1600" b="1" dirty="0"/>
              <a:t> </a:t>
            </a:r>
            <a:r>
              <a:rPr lang="de-CH" sz="1600" b="1" dirty="0" err="1"/>
              <a:t>costs</a:t>
            </a:r>
            <a:r>
              <a:rPr lang="de-CH" sz="1600" b="1" dirty="0"/>
              <a:t> for the </a:t>
            </a:r>
            <a:r>
              <a:rPr lang="de-CH" sz="1600" b="1" dirty="0" err="1"/>
              <a:t>booth</a:t>
            </a:r>
            <a:r>
              <a:rPr lang="de-CH" sz="1600" dirty="0"/>
              <a:t>, </a:t>
            </a:r>
            <a:r>
              <a:rPr lang="de-CH" sz="1600" dirty="0" err="1"/>
              <a:t>as</a:t>
            </a:r>
            <a:r>
              <a:rPr lang="de-CH" sz="1600" dirty="0"/>
              <a:t> </a:t>
            </a:r>
            <a:r>
              <a:rPr lang="de-CH" sz="1600" dirty="0" err="1"/>
              <a:t>you</a:t>
            </a:r>
            <a:r>
              <a:rPr lang="de-CH" sz="1600" dirty="0"/>
              <a:t> bring the </a:t>
            </a:r>
            <a:r>
              <a:rPr lang="de-CH" sz="1600" dirty="0" err="1"/>
              <a:t>food</a:t>
            </a:r>
            <a:r>
              <a:rPr lang="de-CH" sz="1600" dirty="0"/>
              <a:t>/</a:t>
            </a:r>
            <a:r>
              <a:rPr lang="de-CH" sz="1600" dirty="0" err="1"/>
              <a:t>drinks</a:t>
            </a:r>
            <a:r>
              <a:rPr lang="de-CH" sz="1600" dirty="0"/>
              <a:t> at </a:t>
            </a:r>
            <a:r>
              <a:rPr lang="de-CH" sz="1600" dirty="0" err="1"/>
              <a:t>your</a:t>
            </a:r>
            <a:r>
              <a:rPr lang="de-CH" sz="1600" dirty="0"/>
              <a:t> own </a:t>
            </a:r>
            <a:r>
              <a:rPr lang="de-CH" sz="1600" dirty="0" err="1"/>
              <a:t>costs</a:t>
            </a:r>
            <a:endParaRPr lang="de-CH" sz="1600" dirty="0"/>
          </a:p>
          <a:p>
            <a:pPr marL="346558" indent="-346558">
              <a:buFont typeface="Arial" panose="020B0604020202020204" pitchFamily="34" charset="0"/>
              <a:buChar char="•"/>
            </a:pPr>
            <a:r>
              <a:rPr lang="de-CH" sz="1600" dirty="0"/>
              <a:t>Booths will </a:t>
            </a:r>
            <a:r>
              <a:rPr lang="de-CH" sz="1600" dirty="0" err="1"/>
              <a:t>be</a:t>
            </a:r>
            <a:r>
              <a:rPr lang="de-CH" sz="1600" dirty="0"/>
              <a:t> </a:t>
            </a:r>
            <a:r>
              <a:rPr lang="de-CH" sz="1600" dirty="0" err="1"/>
              <a:t>provided</a:t>
            </a:r>
            <a:r>
              <a:rPr lang="de-CH" sz="1600" dirty="0"/>
              <a:t>, </a:t>
            </a:r>
            <a:r>
              <a:rPr lang="de-CH" sz="1600" dirty="0" err="1"/>
              <a:t>discuss</a:t>
            </a:r>
            <a:r>
              <a:rPr lang="de-CH" sz="1600" dirty="0"/>
              <a:t> </a:t>
            </a:r>
            <a:r>
              <a:rPr lang="de-CH" sz="1600" dirty="0" err="1"/>
              <a:t>with</a:t>
            </a:r>
            <a:r>
              <a:rPr lang="de-CH" sz="1600" dirty="0"/>
              <a:t> COC </a:t>
            </a:r>
            <a:r>
              <a:rPr lang="de-CH" sz="1600" dirty="0" err="1"/>
              <a:t>if</a:t>
            </a:r>
            <a:r>
              <a:rPr lang="de-CH" sz="1600" dirty="0"/>
              <a:t> </a:t>
            </a:r>
            <a:r>
              <a:rPr lang="de-CH" sz="1600" dirty="0" err="1"/>
              <a:t>you</a:t>
            </a:r>
            <a:r>
              <a:rPr lang="de-CH" sz="1600" dirty="0"/>
              <a:t> </a:t>
            </a:r>
            <a:r>
              <a:rPr lang="de-CH" sz="1600" dirty="0" err="1"/>
              <a:t>are</a:t>
            </a:r>
            <a:r>
              <a:rPr lang="de-CH" sz="1600" dirty="0"/>
              <a:t> </a:t>
            </a:r>
            <a:r>
              <a:rPr lang="de-CH" sz="1600" dirty="0" err="1"/>
              <a:t>planning</a:t>
            </a:r>
            <a:r>
              <a:rPr lang="de-CH" sz="1600" dirty="0"/>
              <a:t> </a:t>
            </a:r>
            <a:r>
              <a:rPr lang="de-CH" sz="1600" dirty="0" err="1"/>
              <a:t>to</a:t>
            </a:r>
            <a:r>
              <a:rPr lang="de-CH" sz="1600" dirty="0"/>
              <a:t> bring </a:t>
            </a:r>
            <a:r>
              <a:rPr lang="de-CH" sz="1600" dirty="0" err="1"/>
              <a:t>your</a:t>
            </a:r>
            <a:r>
              <a:rPr lang="de-CH" sz="1600" dirty="0"/>
              <a:t> own </a:t>
            </a:r>
            <a:r>
              <a:rPr lang="de-CH" sz="1600" dirty="0" err="1"/>
              <a:t>booth</a:t>
            </a:r>
            <a:endParaRPr lang="de-CH" sz="1600" dirty="0"/>
          </a:p>
          <a:p>
            <a:pPr marL="346558" indent="-346558">
              <a:buFont typeface="Arial" panose="020B0604020202020204" pitchFamily="34" charset="0"/>
              <a:buChar char="•"/>
            </a:pPr>
            <a:r>
              <a:rPr lang="en-US" sz="1600" dirty="0"/>
              <a:t>Plates, bowls, cutlery and glasses will be provided</a:t>
            </a:r>
          </a:p>
          <a:p>
            <a:pPr marL="346558" indent="-346558">
              <a:buFont typeface="Arial" panose="020B0604020202020204" pitchFamily="34" charset="0"/>
              <a:buChar char="•"/>
            </a:pPr>
            <a:r>
              <a:rPr lang="de-CH" sz="1600" dirty="0"/>
              <a:t>Power </a:t>
            </a:r>
            <a:r>
              <a:rPr lang="de-CH" sz="1600" dirty="0" err="1"/>
              <a:t>connection</a:t>
            </a:r>
            <a:r>
              <a:rPr lang="de-CH" sz="1600" dirty="0"/>
              <a:t> </a:t>
            </a:r>
            <a:r>
              <a:rPr lang="de-CH" sz="1600" dirty="0" err="1"/>
              <a:t>available</a:t>
            </a:r>
            <a:br>
              <a:rPr lang="de-CH" sz="1600" dirty="0"/>
            </a:br>
            <a:endParaRPr lang="de-CH" sz="1600" dirty="0"/>
          </a:p>
          <a:p>
            <a:pPr marL="0" indent="0">
              <a:buNone/>
            </a:pPr>
            <a:r>
              <a:rPr lang="de-CH" sz="1600" b="1" dirty="0"/>
              <a:t>Dos &amp; Don’ts</a:t>
            </a:r>
          </a:p>
          <a:p>
            <a:pPr marL="346558" indent="-346558">
              <a:buFont typeface="Arial" panose="020B0604020202020204" pitchFamily="34" charset="0"/>
              <a:buChar char="•"/>
            </a:pPr>
            <a:r>
              <a:rPr lang="de-CH" sz="1600" dirty="0" err="1"/>
              <a:t>One</a:t>
            </a:r>
            <a:r>
              <a:rPr lang="de-CH" sz="1600" dirty="0"/>
              <a:t> sponsor </a:t>
            </a:r>
            <a:r>
              <a:rPr lang="de-CH" sz="1600" dirty="0" err="1"/>
              <a:t>board</a:t>
            </a:r>
            <a:r>
              <a:rPr lang="de-CH" sz="1600" dirty="0"/>
              <a:t> per </a:t>
            </a:r>
            <a:r>
              <a:rPr lang="de-CH" sz="1600" dirty="0" err="1"/>
              <a:t>booth</a:t>
            </a:r>
            <a:r>
              <a:rPr lang="de-CH" sz="1600" dirty="0"/>
              <a:t> (</a:t>
            </a:r>
            <a:r>
              <a:rPr lang="de-CH" sz="1600" dirty="0" err="1"/>
              <a:t>format</a:t>
            </a:r>
            <a:r>
              <a:rPr lang="de-CH" sz="1600" dirty="0"/>
              <a:t> A3-A1)</a:t>
            </a:r>
          </a:p>
          <a:p>
            <a:pPr marL="346558" indent="-346558">
              <a:buFont typeface="Arial" panose="020B0604020202020204" pitchFamily="34" charset="0"/>
              <a:buChar char="•"/>
            </a:pPr>
            <a:r>
              <a:rPr lang="de-CH" sz="1600" dirty="0" err="1"/>
              <a:t>No</a:t>
            </a:r>
            <a:r>
              <a:rPr lang="de-CH" sz="1600" dirty="0"/>
              <a:t> </a:t>
            </a:r>
            <a:r>
              <a:rPr lang="de-CH" sz="1600" dirty="0" err="1"/>
              <a:t>water</a:t>
            </a:r>
            <a:r>
              <a:rPr lang="de-CH" sz="1600" dirty="0"/>
              <a:t> </a:t>
            </a:r>
            <a:r>
              <a:rPr lang="de-CH" sz="1600" dirty="0" err="1"/>
              <a:t>connection</a:t>
            </a:r>
            <a:r>
              <a:rPr lang="de-CH" sz="1600" dirty="0"/>
              <a:t> </a:t>
            </a:r>
            <a:r>
              <a:rPr lang="de-CH" sz="1600" dirty="0" err="1"/>
              <a:t>available</a:t>
            </a:r>
            <a:endParaRPr lang="de-CH" sz="1600" dirty="0"/>
          </a:p>
          <a:p>
            <a:pPr marL="346558" indent="-346558">
              <a:buFont typeface="Arial" panose="020B0604020202020204" pitchFamily="34" charset="0"/>
              <a:buChar char="•"/>
            </a:pPr>
            <a:r>
              <a:rPr lang="de-CH" sz="1600" dirty="0" err="1"/>
              <a:t>No</a:t>
            </a:r>
            <a:r>
              <a:rPr lang="de-CH" sz="1600" dirty="0"/>
              <a:t> gas </a:t>
            </a:r>
            <a:r>
              <a:rPr lang="de-CH" sz="1600" dirty="0" err="1"/>
              <a:t>or</a:t>
            </a:r>
            <a:r>
              <a:rPr lang="de-CH" sz="1600" dirty="0"/>
              <a:t> </a:t>
            </a:r>
            <a:r>
              <a:rPr lang="de-CH" sz="1600" dirty="0" err="1"/>
              <a:t>fire</a:t>
            </a:r>
            <a:r>
              <a:rPr lang="de-CH" sz="1600" dirty="0"/>
              <a:t> </a:t>
            </a:r>
            <a:r>
              <a:rPr lang="de-CH" sz="1600" dirty="0" err="1"/>
              <a:t>allowed</a:t>
            </a:r>
            <a:r>
              <a:rPr lang="de-CH" sz="1600" dirty="0"/>
              <a:t>!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F8CA57D-7C82-5A2F-3BAF-FAA50F8E6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5211-C4A9-9249-B9D8-46974C86E382}" type="slidenum">
              <a:rPr lang="de-DE" smtClean="0"/>
              <a:pPr/>
              <a:t>17</a:t>
            </a:fld>
            <a:endParaRPr lang="de-DE" dirty="0"/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6FF832AC-E350-4D39-B682-AC4C422BFF0E}"/>
              </a:ext>
            </a:extLst>
          </p:cNvPr>
          <p:cNvGrpSpPr/>
          <p:nvPr/>
        </p:nvGrpSpPr>
        <p:grpSpPr>
          <a:xfrm>
            <a:off x="9453446" y="2066187"/>
            <a:ext cx="2297681" cy="1618709"/>
            <a:chOff x="9453446" y="1656750"/>
            <a:chExt cx="2297681" cy="1618709"/>
          </a:xfrm>
        </p:grpSpPr>
        <p:sp>
          <p:nvSpPr>
            <p:cNvPr id="13" name="Rechteckige Legende 2">
              <a:extLst>
                <a:ext uri="{FF2B5EF4-FFF2-40B4-BE49-F238E27FC236}">
                  <a16:creationId xmlns:a16="http://schemas.microsoft.com/office/drawing/2014/main" id="{AC20DE83-1BAC-41A0-BB4E-1BE10BA3FCBC}"/>
                </a:ext>
              </a:extLst>
            </p:cNvPr>
            <p:cNvSpPr/>
            <p:nvPr/>
          </p:nvSpPr>
          <p:spPr>
            <a:xfrm>
              <a:off x="9453447" y="2060768"/>
              <a:ext cx="2297680" cy="1214691"/>
            </a:xfrm>
            <a:prstGeom prst="wedgeRectCallout">
              <a:avLst>
                <a:gd name="adj1" fmla="val -21681"/>
                <a:gd name="adj2" fmla="val -55852"/>
              </a:avLst>
            </a:prstGeom>
            <a:noFill/>
            <a:ln w="19050">
              <a:solidFill>
                <a:srgbClr val="70AD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1113" lvl="1" algn="ctr"/>
              <a:r>
                <a:rPr lang="fr-CH" sz="1600" dirty="0" err="1">
                  <a:solidFill>
                    <a:schemeClr val="tx1"/>
                  </a:solidFill>
                  <a:latin typeface="Helvetica Neue" panose="02000403000000020004" pitchFamily="2" charset="0"/>
                  <a:ea typeface="Helvetica Neue" panose="02000403000000020004" pitchFamily="2" charset="0"/>
                </a:rPr>
                <a:t>Register</a:t>
              </a:r>
              <a:r>
                <a:rPr lang="fr-CH" sz="1600" dirty="0">
                  <a:solidFill>
                    <a:schemeClr val="tx1"/>
                  </a:solidFill>
                  <a:latin typeface="Helvetica Neue" panose="02000403000000020004" pitchFamily="2" charset="0"/>
                  <a:ea typeface="Helvetica Neue" panose="02000403000000020004" pitchFamily="2" charset="0"/>
                </a:rPr>
                <a:t> </a:t>
              </a:r>
              <a:r>
                <a:rPr lang="fr-CH" sz="1600" dirty="0" err="1">
                  <a:solidFill>
                    <a:schemeClr val="tx1"/>
                  </a:solidFill>
                  <a:latin typeface="Helvetica Neue" panose="02000403000000020004" pitchFamily="2" charset="0"/>
                  <a:ea typeface="Helvetica Neue" panose="02000403000000020004" pitchFamily="2" charset="0"/>
                </a:rPr>
                <a:t>your</a:t>
              </a:r>
              <a:r>
                <a:rPr lang="fr-CH" sz="1600" dirty="0">
                  <a:solidFill>
                    <a:schemeClr val="tx1"/>
                  </a:solidFill>
                  <a:latin typeface="Helvetica Neue" panose="02000403000000020004" pitchFamily="2" charset="0"/>
                  <a:ea typeface="Helvetica Neue" panose="02000403000000020004" pitchFamily="2" charset="0"/>
                </a:rPr>
                <a:t> National </a:t>
              </a:r>
              <a:r>
                <a:rPr lang="fr-CH" sz="1600" dirty="0" err="1">
                  <a:solidFill>
                    <a:schemeClr val="tx1"/>
                  </a:solidFill>
                  <a:latin typeface="Helvetica Neue" panose="02000403000000020004" pitchFamily="2" charset="0"/>
                  <a:ea typeface="Helvetica Neue" panose="02000403000000020004" pitchFamily="2" charset="0"/>
                </a:rPr>
                <a:t>Organization</a:t>
              </a:r>
              <a:r>
                <a:rPr lang="fr-CH" sz="1600" dirty="0">
                  <a:solidFill>
                    <a:schemeClr val="tx1"/>
                  </a:solidFill>
                  <a:latin typeface="Helvetica Neue" panose="02000403000000020004" pitchFamily="2" charset="0"/>
                  <a:ea typeface="Helvetica Neue" panose="02000403000000020004" pitchFamily="2" charset="0"/>
                </a:rPr>
                <a:t> via e-mail program@jci-wc23.ch</a:t>
              </a:r>
            </a:p>
          </p:txBody>
        </p:sp>
        <p:sp>
          <p:nvSpPr>
            <p:cNvPr id="14" name="Inhaltsplatzhalter 2">
              <a:extLst>
                <a:ext uri="{FF2B5EF4-FFF2-40B4-BE49-F238E27FC236}">
                  <a16:creationId xmlns:a16="http://schemas.microsoft.com/office/drawing/2014/main" id="{B3D0D2E1-C175-43C3-936D-119434AEDCF8}"/>
                </a:ext>
              </a:extLst>
            </p:cNvPr>
            <p:cNvSpPr txBox="1">
              <a:spLocks/>
            </p:cNvSpPr>
            <p:nvPr/>
          </p:nvSpPr>
          <p:spPr>
            <a:xfrm>
              <a:off x="9453446" y="1656750"/>
              <a:ext cx="2297680" cy="26758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de-CH" sz="1600" b="1" dirty="0"/>
                <a:t>NEXT STEP</a:t>
              </a:r>
              <a:endParaRPr lang="de-CH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78841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F5CA5008-1CA0-57B2-E95E-B45707D3A0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578224" y="-4359"/>
            <a:ext cx="9607302" cy="686235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2A251C8-AC7E-F860-EA17-E7AB6B16CB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6451600" cy="6858000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5783643-065C-5716-67E3-F58F84609A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1711" y="2280223"/>
            <a:ext cx="3005633" cy="2593298"/>
          </a:xfrm>
        </p:spPr>
        <p:txBody>
          <a:bodyPr>
            <a:normAutofit fontScale="92500" lnSpcReduction="10000"/>
          </a:bodyPr>
          <a:lstStyle/>
          <a:p>
            <a:r>
              <a:rPr lang="de-DE" sz="20800" b="1" dirty="0">
                <a:solidFill>
                  <a:schemeClr val="bg2"/>
                </a:solidFill>
              </a:rPr>
              <a:t>05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2E34925-9C45-3ACB-7EAA-64EFC6471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4233" y="3429000"/>
            <a:ext cx="4951649" cy="1444521"/>
          </a:xfrm>
        </p:spPr>
        <p:txBody>
          <a:bodyPr>
            <a:noAutofit/>
          </a:bodyPr>
          <a:lstStyle/>
          <a:p>
            <a:r>
              <a:rPr lang="de-DE" sz="4000" dirty="0"/>
              <a:t>Hospitality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89F4D668-C09C-27B1-F8C4-B61317FD76F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0E05211-C4A9-9249-B9D8-46974C86E382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77602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E1741A78-E5B5-4EFF-B959-85AB73C666C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E1741A78-E5B5-4EFF-B959-85AB73C666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0DAB460D-B704-3E79-BEFA-3EC4E6DA0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e-DE" dirty="0"/>
              <a:t>Hotels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F8CA57D-7C82-5A2F-3BAF-FAA50F8E6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5211-C4A9-9249-B9D8-46974C86E382}" type="slidenum">
              <a:rPr lang="de-DE" smtClean="0"/>
              <a:pPr/>
              <a:t>19</a:t>
            </a:fld>
            <a:endParaRPr lang="de-DE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2868301-2B5C-CDF6-4D2B-E62A5D778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5528" y="2060768"/>
            <a:ext cx="378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casa Hotel">
            <a:extLst>
              <a:ext uri="{FF2B5EF4-FFF2-40B4-BE49-F238E27FC236}">
                <a16:creationId xmlns:a16="http://schemas.microsoft.com/office/drawing/2014/main" id="{6372A051-4195-76D1-7159-F8BF1C331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6248" y="2060768"/>
            <a:ext cx="378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32F4C183-35D5-E8AD-D0C0-E9473E3F79E4}"/>
              </a:ext>
            </a:extLst>
          </p:cNvPr>
          <p:cNvSpPr/>
          <p:nvPr/>
        </p:nvSpPr>
        <p:spPr>
          <a:xfrm>
            <a:off x="1240650" y="4655795"/>
            <a:ext cx="3774878" cy="5382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H" b="1" dirty="0" err="1">
                <a:latin typeface="Helvetica Neue" panose="02000403000000020004" pitchFamily="2" charset="0"/>
                <a:ea typeface="Helvetica Neue" panose="02000403000000020004" pitchFamily="2" charset="0"/>
              </a:rPr>
              <a:t>Courtyard</a:t>
            </a:r>
            <a:r>
              <a:rPr lang="fr-CH" b="1" dirty="0">
                <a:latin typeface="Helvetica Neue" panose="02000403000000020004" pitchFamily="2" charset="0"/>
                <a:ea typeface="Helvetica Neue" panose="02000403000000020004" pitchFamily="2" charset="0"/>
              </a:rPr>
              <a:t> Zurich North (HQ)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5BDDBB2-3329-BE15-C327-41F4C032BAC4}"/>
              </a:ext>
            </a:extLst>
          </p:cNvPr>
          <p:cNvSpPr/>
          <p:nvPr/>
        </p:nvSpPr>
        <p:spPr>
          <a:xfrm>
            <a:off x="1240650" y="5269988"/>
            <a:ext cx="3774878" cy="686312"/>
          </a:xfrm>
          <a:prstGeom prst="rect">
            <a:avLst/>
          </a:prstGeom>
          <a:noFill/>
          <a:ln>
            <a:solidFill>
              <a:srgbClr val="456F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2550"/>
            <a:r>
              <a:rPr lang="de-CH" sz="1600" dirty="0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Single </a:t>
            </a:r>
            <a:r>
              <a:rPr lang="de-CH" sz="1600" dirty="0" err="1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use</a:t>
            </a:r>
            <a:r>
              <a:rPr lang="de-CH" sz="1600" dirty="0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: CHF 229.-</a:t>
            </a:r>
          </a:p>
          <a:p>
            <a:pPr marL="82550"/>
            <a:r>
              <a:rPr lang="de-CH" sz="1600" dirty="0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Double </a:t>
            </a:r>
            <a:r>
              <a:rPr lang="de-CH" sz="1600" dirty="0" err="1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use</a:t>
            </a:r>
            <a:r>
              <a:rPr lang="de-CH" sz="1600" dirty="0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: CHF 254.-</a:t>
            </a:r>
            <a:endParaRPr lang="en-CH" sz="1600" dirty="0">
              <a:solidFill>
                <a:schemeClr val="tx1"/>
              </a:solidFill>
              <a:latin typeface="Helvetica Neue" panose="02000403000000020004" pitchFamily="2" charset="0"/>
              <a:ea typeface="Helvetica Neue" panose="02000403000000020004" pitchFamily="2" charset="0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8863D97F-3F1E-C50A-B1D5-B4FDD8156569}"/>
              </a:ext>
            </a:extLst>
          </p:cNvPr>
          <p:cNvSpPr/>
          <p:nvPr/>
        </p:nvSpPr>
        <p:spPr>
          <a:xfrm>
            <a:off x="5286248" y="4655795"/>
            <a:ext cx="3774878" cy="5382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fr-CH" b="1" dirty="0" err="1">
                <a:latin typeface="Helvetica Neue"/>
                <a:ea typeface="Helvetica Neue" panose="02000403000000020004" pitchFamily="2" charset="0"/>
              </a:rPr>
              <a:t>Acasa</a:t>
            </a:r>
            <a:r>
              <a:rPr lang="fr-CH" b="1" dirty="0">
                <a:latin typeface="Helvetica Neue"/>
                <a:ea typeface="Helvetica Neue" panose="02000403000000020004" pitchFamily="2" charset="0"/>
              </a:rPr>
              <a:t> Suites (</a:t>
            </a:r>
            <a:r>
              <a:rPr lang="fr-CH" b="1" dirty="0" err="1">
                <a:latin typeface="Helvetica Neue"/>
                <a:ea typeface="Helvetica Neue" panose="02000403000000020004" pitchFamily="2" charset="0"/>
              </a:rPr>
              <a:t>Senator's</a:t>
            </a:r>
            <a:r>
              <a:rPr lang="fr-CH" b="1" dirty="0">
                <a:latin typeface="Helvetica Neue"/>
                <a:ea typeface="Helvetica Neue" panose="02000403000000020004" pitchFamily="2" charset="0"/>
              </a:rPr>
              <a:t> </a:t>
            </a:r>
            <a:r>
              <a:rPr lang="fr-CH" b="1" dirty="0" err="1">
                <a:latin typeface="Helvetica Neue"/>
                <a:ea typeface="Helvetica Neue" panose="02000403000000020004" pitchFamily="2" charset="0"/>
              </a:rPr>
              <a:t>Hotel</a:t>
            </a:r>
            <a:r>
              <a:rPr lang="fr-CH" b="1" dirty="0">
                <a:latin typeface="Helvetica Neue"/>
                <a:ea typeface="Helvetica Neue" panose="02000403000000020004" pitchFamily="2" charset="0"/>
              </a:rPr>
              <a:t>)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E81B9AC8-D8AE-7A7C-57AD-191A760EE8E0}"/>
              </a:ext>
            </a:extLst>
          </p:cNvPr>
          <p:cNvSpPr/>
          <p:nvPr/>
        </p:nvSpPr>
        <p:spPr>
          <a:xfrm>
            <a:off x="5286248" y="5269988"/>
            <a:ext cx="3774878" cy="686312"/>
          </a:xfrm>
          <a:prstGeom prst="rect">
            <a:avLst/>
          </a:prstGeom>
          <a:noFill/>
          <a:ln>
            <a:solidFill>
              <a:srgbClr val="456F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2550"/>
            <a:r>
              <a:rPr lang="de-CH" sz="1600" dirty="0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CHF 235.- Mon-Thu (per </a:t>
            </a:r>
            <a:r>
              <a:rPr lang="de-CH" sz="1600" dirty="0" err="1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room</a:t>
            </a:r>
            <a:r>
              <a:rPr lang="de-CH" sz="1600" dirty="0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/</a:t>
            </a:r>
            <a:r>
              <a:rPr lang="de-CH" sz="1600" dirty="0" err="1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night</a:t>
            </a:r>
            <a:r>
              <a:rPr lang="de-CH" sz="1600" dirty="0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)</a:t>
            </a:r>
          </a:p>
          <a:p>
            <a:pPr marL="82550"/>
            <a:r>
              <a:rPr lang="de-CH" sz="1600" dirty="0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CHF 210.- </a:t>
            </a:r>
            <a:r>
              <a:rPr lang="de-CH" sz="1600" dirty="0" err="1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Fri</a:t>
            </a:r>
            <a:r>
              <a:rPr lang="de-CH" sz="1600" dirty="0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-Sun (per </a:t>
            </a:r>
            <a:r>
              <a:rPr lang="de-CH" sz="1600" dirty="0" err="1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room</a:t>
            </a:r>
            <a:r>
              <a:rPr lang="de-CH" sz="1600" dirty="0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/</a:t>
            </a:r>
            <a:r>
              <a:rPr lang="de-CH" sz="1600" dirty="0" err="1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night</a:t>
            </a:r>
            <a:r>
              <a:rPr lang="de-CH" sz="1600" dirty="0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)</a:t>
            </a:r>
            <a:endParaRPr lang="en-CH" sz="1600" dirty="0">
              <a:solidFill>
                <a:schemeClr val="tx1"/>
              </a:solidFill>
              <a:latin typeface="Helvetica Neue" panose="02000403000000020004" pitchFamily="2" charset="0"/>
              <a:ea typeface="Helvetica Neue" panose="02000403000000020004" pitchFamily="2" charset="0"/>
            </a:endParaRP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1BDAAF78-7F75-6852-ADCB-6CA0AE4B15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6967" y="2060768"/>
            <a:ext cx="2414161" cy="389553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fr-CH" sz="1800" dirty="0"/>
              <a:t>A total of </a:t>
            </a:r>
            <a:r>
              <a:rPr lang="fr-CH" sz="1800" b="1" dirty="0"/>
              <a:t>2’800</a:t>
            </a:r>
            <a:r>
              <a:rPr lang="fr-CH" sz="1800" dirty="0"/>
              <a:t> </a:t>
            </a:r>
            <a:r>
              <a:rPr lang="fr-CH" sz="1800" dirty="0" err="1"/>
              <a:t>rooms</a:t>
            </a:r>
            <a:r>
              <a:rPr lang="fr-CH" sz="1800" dirty="0"/>
              <a:t> has been </a:t>
            </a:r>
            <a:r>
              <a:rPr lang="fr-CH" sz="1800" dirty="0" err="1"/>
              <a:t>prebooked</a:t>
            </a:r>
            <a:r>
              <a:rPr lang="fr-CH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37031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06C4EA1-149F-24EF-CD6A-EADA29549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5211-C4A9-9249-B9D8-46974C86E382}" type="slidenum">
              <a:rPr lang="de-DE" smtClean="0"/>
              <a:pPr/>
              <a:t>2</a:t>
            </a:fld>
            <a:endParaRPr lang="de-DE" dirty="0"/>
          </a:p>
        </p:txBody>
      </p:sp>
      <p:pic>
        <p:nvPicPr>
          <p:cNvPr id="8" name="Onlinemedien 2" title="JCI World Congress 2023 - Zurich Switzerland (TEASER)">
            <a:hlinkClick r:id="" action="ppaction://media"/>
            <a:extLst>
              <a:ext uri="{FF2B5EF4-FFF2-40B4-BE49-F238E27FC236}">
                <a16:creationId xmlns:a16="http://schemas.microsoft.com/office/drawing/2014/main" id="{431650B1-2C66-A9C2-F9F2-AC665A4DF81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7657" y="1254686"/>
            <a:ext cx="7696685" cy="434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80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3642EE-26F7-680B-061F-7AC7099A0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528" y="713089"/>
            <a:ext cx="10515600" cy="808035"/>
          </a:xfrm>
        </p:spPr>
        <p:txBody>
          <a:bodyPr/>
          <a:lstStyle/>
          <a:p>
            <a:r>
              <a:rPr lang="de-DE" dirty="0"/>
              <a:t>More Hotels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9AA38BA-907D-50E1-7220-38AF8B97A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5528" y="1913174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de-CH" sz="2400" dirty="0" err="1"/>
              <a:t>There</a:t>
            </a:r>
            <a:r>
              <a:rPr lang="de-CH" sz="2400" dirty="0"/>
              <a:t> </a:t>
            </a:r>
            <a:r>
              <a:rPr lang="de-CH" sz="2400" dirty="0" err="1"/>
              <a:t>is</a:t>
            </a:r>
            <a:r>
              <a:rPr lang="de-CH" sz="2400" dirty="0"/>
              <a:t> a </a:t>
            </a:r>
            <a:r>
              <a:rPr lang="de-CH" sz="2400" dirty="0" err="1"/>
              <a:t>list</a:t>
            </a:r>
            <a:r>
              <a:rPr lang="de-CH" sz="2400" dirty="0"/>
              <a:t> of </a:t>
            </a:r>
            <a:r>
              <a:rPr lang="de-CH" sz="2400" dirty="0" err="1"/>
              <a:t>recommended</a:t>
            </a:r>
            <a:r>
              <a:rPr lang="de-CH" sz="2400" dirty="0"/>
              <a:t> </a:t>
            </a:r>
            <a:r>
              <a:rPr lang="de-CH" sz="2400" dirty="0" err="1"/>
              <a:t>hotels</a:t>
            </a:r>
            <a:r>
              <a:rPr lang="de-CH" sz="2400" dirty="0"/>
              <a:t>: </a:t>
            </a:r>
          </a:p>
          <a:p>
            <a:pPr marL="457200" lvl="1" indent="0">
              <a:lnSpc>
                <a:spcPct val="150000"/>
              </a:lnSpc>
              <a:spcBef>
                <a:spcPts val="1200"/>
              </a:spcBef>
              <a:buNone/>
            </a:pPr>
            <a:r>
              <a:rPr lang="de-CH" sz="2200" dirty="0">
                <a:hlinkClick r:id="rId3"/>
              </a:rPr>
              <a:t>https://www.jci-wc23.ch/accommodation-visa/</a:t>
            </a:r>
            <a:endParaRPr lang="de-CH" sz="2200" dirty="0"/>
          </a:p>
          <a:p>
            <a:pPr>
              <a:lnSpc>
                <a:spcPct val="150000"/>
              </a:lnSpc>
              <a:spcBef>
                <a:spcPts val="1200"/>
              </a:spcBef>
            </a:pPr>
            <a:endParaRPr lang="de-CH" sz="1050" dirty="0"/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de-CH" sz="2400" dirty="0"/>
              <a:t>Zürich </a:t>
            </a:r>
            <a:r>
              <a:rPr lang="de-CH" sz="2400" dirty="0" err="1"/>
              <a:t>Tourism</a:t>
            </a:r>
            <a:r>
              <a:rPr lang="de-CH" sz="2400" dirty="0"/>
              <a:t> </a:t>
            </a:r>
            <a:r>
              <a:rPr lang="de-CH" sz="2400" dirty="0" err="1"/>
              <a:t>supports</a:t>
            </a:r>
            <a:r>
              <a:rPr lang="de-CH" sz="2400" dirty="0"/>
              <a:t> all </a:t>
            </a:r>
            <a:r>
              <a:rPr lang="de-CH" sz="2400" dirty="0" err="1"/>
              <a:t>inquiries</a:t>
            </a:r>
            <a:r>
              <a:rPr lang="de-CH" sz="2400" dirty="0"/>
              <a:t> and also </a:t>
            </a:r>
            <a:r>
              <a:rPr lang="de-CH" sz="2400" dirty="0" err="1"/>
              <a:t>group</a:t>
            </a:r>
            <a:r>
              <a:rPr lang="de-CH" sz="2400" dirty="0"/>
              <a:t> </a:t>
            </a:r>
            <a:r>
              <a:rPr lang="de-CH" sz="2400" dirty="0" err="1"/>
              <a:t>bookings</a:t>
            </a:r>
            <a:endParaRPr lang="de-CH" sz="2400" dirty="0"/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de-CH" sz="2400" dirty="0" err="1"/>
              <a:t>For</a:t>
            </a:r>
            <a:r>
              <a:rPr lang="de-CH" sz="2400" dirty="0"/>
              <a:t> </a:t>
            </a:r>
            <a:r>
              <a:rPr lang="de-CH" sz="2400" dirty="0" err="1"/>
              <a:t>further</a:t>
            </a:r>
            <a:r>
              <a:rPr lang="de-CH" sz="2400" dirty="0"/>
              <a:t> </a:t>
            </a:r>
            <a:r>
              <a:rPr lang="de-CH" sz="2400" dirty="0" err="1"/>
              <a:t>inquiries</a:t>
            </a:r>
            <a:r>
              <a:rPr lang="de-CH" sz="2400" dirty="0"/>
              <a:t> </a:t>
            </a:r>
            <a:r>
              <a:rPr lang="de-CH" sz="2400" dirty="0" err="1"/>
              <a:t>or</a:t>
            </a:r>
            <a:r>
              <a:rPr lang="de-CH" sz="2400" dirty="0"/>
              <a:t> </a:t>
            </a:r>
            <a:r>
              <a:rPr lang="de-CH" sz="2400" dirty="0" err="1"/>
              <a:t>requests</a:t>
            </a:r>
            <a:r>
              <a:rPr lang="de-CH" sz="2400" dirty="0"/>
              <a:t> </a:t>
            </a:r>
            <a:r>
              <a:rPr lang="de-CH" sz="2400" dirty="0" err="1"/>
              <a:t>we</a:t>
            </a:r>
            <a:r>
              <a:rPr lang="de-CH" sz="2400" dirty="0"/>
              <a:t> </a:t>
            </a:r>
            <a:r>
              <a:rPr lang="de-CH" sz="2400" dirty="0" err="1"/>
              <a:t>are</a:t>
            </a:r>
            <a:r>
              <a:rPr lang="de-CH" sz="2400" dirty="0"/>
              <a:t> at </a:t>
            </a:r>
            <a:r>
              <a:rPr lang="de-CH" sz="2400" dirty="0" err="1"/>
              <a:t>your</a:t>
            </a:r>
            <a:r>
              <a:rPr lang="de-CH" sz="2400" dirty="0"/>
              <a:t> </a:t>
            </a:r>
            <a:r>
              <a:rPr lang="de-CH" sz="2400" dirty="0" err="1"/>
              <a:t>disposal</a:t>
            </a:r>
            <a:r>
              <a:rPr lang="de-CH" sz="2400" dirty="0"/>
              <a:t>:</a:t>
            </a:r>
          </a:p>
          <a:p>
            <a:pPr marL="457200" lvl="1" indent="0">
              <a:lnSpc>
                <a:spcPct val="150000"/>
              </a:lnSpc>
              <a:spcBef>
                <a:spcPts val="1200"/>
              </a:spcBef>
              <a:buNone/>
            </a:pPr>
            <a:r>
              <a:rPr lang="de-CH" sz="2200" dirty="0">
                <a:hlinkClick r:id="rId4"/>
              </a:rPr>
              <a:t>accommodation@jci-wc23.ch</a:t>
            </a:r>
            <a:endParaRPr lang="de-CH" sz="2200" dirty="0"/>
          </a:p>
          <a:p>
            <a:pPr>
              <a:spcBef>
                <a:spcPts val="1200"/>
              </a:spcBef>
            </a:pPr>
            <a:endParaRPr lang="de-CH" sz="2400" dirty="0"/>
          </a:p>
          <a:p>
            <a:pPr>
              <a:spcBef>
                <a:spcPts val="1200"/>
              </a:spcBef>
            </a:pP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1E57482-3B75-F8ED-3A69-773579802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5211-C4A9-9249-B9D8-46974C86E382}" type="slidenum">
              <a:rPr lang="de-DE" smtClean="0"/>
              <a:pPr/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472774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D5FC11-55F6-3331-5D93-42825B480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Food Concept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D3FD0D7-7AA1-F68D-A465-59087A85D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5528" y="2080814"/>
            <a:ext cx="6447972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fr-CH" sz="1800" dirty="0"/>
              <a:t>Lunch-Check </a:t>
            </a:r>
            <a:r>
              <a:rPr lang="fr-CH" sz="1800" dirty="0" err="1"/>
              <a:t>card</a:t>
            </a:r>
            <a:r>
              <a:rPr lang="fr-CH" sz="1800" dirty="0"/>
              <a:t> </a:t>
            </a:r>
            <a:r>
              <a:rPr lang="fr-CH" sz="1800" dirty="0" err="1"/>
              <a:t>with</a:t>
            </a:r>
            <a:r>
              <a:rPr lang="fr-CH" sz="1800" dirty="0"/>
              <a:t> a </a:t>
            </a:r>
            <a:r>
              <a:rPr lang="fr-CH" sz="1800" dirty="0" err="1"/>
              <a:t>credit</a:t>
            </a:r>
            <a:r>
              <a:rPr lang="fr-CH" sz="1800" dirty="0"/>
              <a:t> of CHF 80.- for all participants </a:t>
            </a:r>
            <a:br>
              <a:rPr lang="fr-CH" sz="1800" dirty="0"/>
            </a:br>
            <a:r>
              <a:rPr lang="fr-CH" sz="1800" dirty="0"/>
              <a:t>(= CHF 20.- per lunch)</a:t>
            </a:r>
          </a:p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fr-CH" sz="1800" dirty="0" err="1"/>
              <a:t>Around</a:t>
            </a:r>
            <a:r>
              <a:rPr lang="fr-CH" sz="1800" dirty="0"/>
              <a:t> 10’000 restaurants </a:t>
            </a:r>
            <a:r>
              <a:rPr lang="fr-CH" sz="1800" dirty="0" err="1"/>
              <a:t>accept</a:t>
            </a:r>
            <a:r>
              <a:rPr lang="fr-CH" sz="1800" dirty="0"/>
              <a:t> Lunch-Check as a </a:t>
            </a:r>
            <a:r>
              <a:rPr lang="fr-CH" sz="1800" dirty="0" err="1"/>
              <a:t>payment</a:t>
            </a:r>
            <a:r>
              <a:rPr lang="fr-CH" sz="1800" dirty="0"/>
              <a:t> </a:t>
            </a:r>
            <a:r>
              <a:rPr lang="fr-CH" sz="1800" dirty="0" err="1"/>
              <a:t>method</a:t>
            </a:r>
            <a:r>
              <a:rPr lang="fr-CH" sz="1800" dirty="0"/>
              <a:t> (1’800 restaurants in Zürich) </a:t>
            </a:r>
            <a:r>
              <a:rPr lang="fr-CH" sz="1800" dirty="0">
                <a:sym typeface="Wingdings" pitchFamily="2" charset="2"/>
              </a:rPr>
              <a:t> </a:t>
            </a:r>
            <a:r>
              <a:rPr lang="fr-CH" sz="1800" dirty="0" err="1">
                <a:sym typeface="Wingdings" pitchFamily="2" charset="2"/>
              </a:rPr>
              <a:t>ideal</a:t>
            </a:r>
            <a:r>
              <a:rPr lang="fr-CH" sz="1800" dirty="0">
                <a:sym typeface="Wingdings" pitchFamily="2" charset="2"/>
              </a:rPr>
              <a:t> for </a:t>
            </a:r>
            <a:r>
              <a:rPr lang="fr-CH" sz="1800" dirty="0" err="1">
                <a:sym typeface="Wingdings" pitchFamily="2" charset="2"/>
              </a:rPr>
              <a:t>day</a:t>
            </a:r>
            <a:r>
              <a:rPr lang="fr-CH" sz="1800" dirty="0">
                <a:sym typeface="Wingdings" pitchFamily="2" charset="2"/>
              </a:rPr>
              <a:t> trips!</a:t>
            </a:r>
            <a:endParaRPr lang="fr-CH" sz="1800" dirty="0"/>
          </a:p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fr-CH" sz="1800" dirty="0"/>
              <a:t>Lunch </a:t>
            </a:r>
            <a:r>
              <a:rPr lang="fr-CH" sz="1800" dirty="0" err="1"/>
              <a:t>will</a:t>
            </a:r>
            <a:r>
              <a:rPr lang="fr-CH" sz="1800" dirty="0"/>
              <a:t> </a:t>
            </a:r>
            <a:r>
              <a:rPr lang="fr-CH" sz="1800" dirty="0" err="1"/>
              <a:t>be</a:t>
            </a:r>
            <a:r>
              <a:rPr lang="fr-CH" sz="1800" dirty="0"/>
              <a:t> </a:t>
            </a:r>
            <a:r>
              <a:rPr lang="fr-CH" sz="1800" dirty="0" err="1"/>
              <a:t>provided</a:t>
            </a:r>
            <a:r>
              <a:rPr lang="fr-CH" sz="1800" dirty="0"/>
              <a:t> at Messe Zurich (self-</a:t>
            </a:r>
            <a:r>
              <a:rPr lang="fr-CH" sz="1800" dirty="0" err="1"/>
              <a:t>pay</a:t>
            </a:r>
            <a:r>
              <a:rPr lang="fr-CH" sz="1800" dirty="0"/>
              <a:t> / Lunch-Check)</a:t>
            </a:r>
          </a:p>
          <a:p>
            <a:pPr>
              <a:lnSpc>
                <a:spcPct val="100000"/>
              </a:lnSpc>
              <a:spcBef>
                <a:spcPts val="1600"/>
              </a:spcBef>
            </a:pPr>
            <a:r>
              <a:rPr lang="fr-CH" sz="1800" dirty="0"/>
              <a:t>Snacks </a:t>
            </a:r>
            <a:r>
              <a:rPr lang="fr-CH" sz="1800" dirty="0" err="1"/>
              <a:t>will</a:t>
            </a:r>
            <a:r>
              <a:rPr lang="fr-CH" sz="1800" dirty="0"/>
              <a:t> </a:t>
            </a:r>
            <a:r>
              <a:rPr lang="fr-CH" sz="1800" dirty="0" err="1"/>
              <a:t>be</a:t>
            </a:r>
            <a:r>
              <a:rPr lang="fr-CH" sz="1800" dirty="0"/>
              <a:t> </a:t>
            </a:r>
            <a:r>
              <a:rPr lang="fr-CH" sz="1800" dirty="0" err="1"/>
              <a:t>provided</a:t>
            </a:r>
            <a:r>
              <a:rPr lang="fr-CH" sz="1800" dirty="0"/>
              <a:t> </a:t>
            </a:r>
            <a:r>
              <a:rPr lang="fr-CH" sz="1800" dirty="0" err="1"/>
              <a:t>during</a:t>
            </a:r>
            <a:r>
              <a:rPr lang="fr-CH" sz="1800" dirty="0"/>
              <a:t> </a:t>
            </a:r>
            <a:r>
              <a:rPr lang="fr-CH" sz="1800" dirty="0" err="1"/>
              <a:t>evening</a:t>
            </a:r>
            <a:r>
              <a:rPr lang="fr-CH" sz="1800" dirty="0"/>
              <a:t> programs, </a:t>
            </a:r>
            <a:r>
              <a:rPr lang="fr-CH" sz="1800" dirty="0" err="1"/>
              <a:t>we</a:t>
            </a:r>
            <a:r>
              <a:rPr lang="fr-CH" sz="1800" dirty="0"/>
              <a:t> are </a:t>
            </a:r>
            <a:r>
              <a:rPr lang="fr-CH" sz="1800" dirty="0" err="1"/>
              <a:t>working</a:t>
            </a:r>
            <a:r>
              <a:rPr lang="fr-CH" sz="1800" dirty="0"/>
              <a:t> on a </a:t>
            </a:r>
            <a:r>
              <a:rPr lang="fr-CH" sz="1800" dirty="0" err="1"/>
              <a:t>midnight</a:t>
            </a:r>
            <a:r>
              <a:rPr lang="fr-CH" sz="1800" dirty="0"/>
              <a:t> snack as </a:t>
            </a:r>
            <a:r>
              <a:rPr lang="fr-CH" sz="1800" dirty="0" err="1"/>
              <a:t>well</a:t>
            </a:r>
            <a:r>
              <a:rPr lang="fr-CH" sz="1800" dirty="0"/>
              <a:t> (no full </a:t>
            </a:r>
            <a:r>
              <a:rPr lang="fr-CH" sz="1800" dirty="0" err="1"/>
              <a:t>meals</a:t>
            </a:r>
            <a:r>
              <a:rPr lang="fr-CH" sz="1800" dirty="0"/>
              <a:t>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F1311E2-3732-EE64-F0F0-2ACC2664E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5211-C4A9-9249-B9D8-46974C86E382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5" name="AutoShape 2" descr="Schweizer Lunch-Check">
            <a:extLst>
              <a:ext uri="{FF2B5EF4-FFF2-40B4-BE49-F238E27FC236}">
                <a16:creationId xmlns:a16="http://schemas.microsoft.com/office/drawing/2014/main" id="{488C9B33-3AE2-C505-C4F5-13C2F2A851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6FC4B60D-FB05-1129-150A-A72E8B73F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7027" y="2120900"/>
            <a:ext cx="2781300" cy="292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2748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F5CA5008-1CA0-57B2-E95E-B45707D3A0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571750" y="16968"/>
            <a:ext cx="9620250" cy="681970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2A251C8-AC7E-F860-EA17-E7AB6B16CB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6451600" cy="6858000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5783643-065C-5716-67E3-F58F84609A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1711" y="2280223"/>
            <a:ext cx="3005633" cy="2593298"/>
          </a:xfrm>
        </p:spPr>
        <p:txBody>
          <a:bodyPr>
            <a:normAutofit fontScale="92500" lnSpcReduction="10000"/>
          </a:bodyPr>
          <a:lstStyle/>
          <a:p>
            <a:r>
              <a:rPr lang="de-DE" sz="20800" b="1" dirty="0">
                <a:solidFill>
                  <a:schemeClr val="bg2"/>
                </a:solidFill>
              </a:rPr>
              <a:t>06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2E34925-9C45-3ACB-7EAA-64EFC6471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4233" y="3429000"/>
            <a:ext cx="4951649" cy="1444521"/>
          </a:xfrm>
        </p:spPr>
        <p:txBody>
          <a:bodyPr>
            <a:noAutofit/>
          </a:bodyPr>
          <a:lstStyle/>
          <a:p>
            <a:r>
              <a:rPr lang="de-DE" sz="4000" dirty="0"/>
              <a:t>Tickets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89F4D668-C09C-27B1-F8C4-B61317FD76F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0E05211-C4A9-9249-B9D8-46974C86E382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01236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0857654A-A6EA-5DEE-43C1-7AFB51C28FEC}"/>
              </a:ext>
            </a:extLst>
          </p:cNvPr>
          <p:cNvSpPr/>
          <p:nvPr/>
        </p:nvSpPr>
        <p:spPr>
          <a:xfrm>
            <a:off x="1235527" y="2470563"/>
            <a:ext cx="2335618" cy="8080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b="1" dirty="0">
                <a:latin typeface="Helvetica" pitchFamily="2" charset="0"/>
              </a:rPr>
              <a:t>Regular </a:t>
            </a:r>
            <a:r>
              <a:rPr lang="fr-CH" b="1" dirty="0" err="1">
                <a:latin typeface="Helvetica" pitchFamily="2" charset="0"/>
              </a:rPr>
              <a:t>Fee</a:t>
            </a:r>
            <a:endParaRPr lang="fr-CH" b="1" dirty="0">
              <a:latin typeface="Helvetica" pitchFamily="2" charset="0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E1615D10-FD87-0D1F-AB0F-C17E23A86596}"/>
              </a:ext>
            </a:extLst>
          </p:cNvPr>
          <p:cNvSpPr/>
          <p:nvPr/>
        </p:nvSpPr>
        <p:spPr>
          <a:xfrm>
            <a:off x="1235527" y="3359211"/>
            <a:ext cx="2335618" cy="2112199"/>
          </a:xfrm>
          <a:prstGeom prst="rect">
            <a:avLst/>
          </a:prstGeom>
          <a:solidFill>
            <a:srgbClr val="668E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288" algn="ctr">
              <a:lnSpc>
                <a:spcPct val="90000"/>
              </a:lnSpc>
              <a:spcBef>
                <a:spcPct val="0"/>
              </a:spcBef>
            </a:pPr>
            <a:r>
              <a:rPr lang="de-CH" b="1" dirty="0">
                <a:solidFill>
                  <a:schemeClr val="bg1"/>
                </a:solidFill>
                <a:latin typeface="Helvetica Neue" panose="02000503000000020004" pitchFamily="2" charset="0"/>
              </a:rPr>
              <a:t>$ 625.-</a:t>
            </a:r>
          </a:p>
          <a:p>
            <a:pPr marL="14288" algn="ctr">
              <a:lnSpc>
                <a:spcPct val="90000"/>
              </a:lnSpc>
              <a:spcBef>
                <a:spcPct val="0"/>
              </a:spcBef>
            </a:pPr>
            <a:endParaRPr lang="de-CH" b="1" dirty="0">
              <a:solidFill>
                <a:schemeClr val="bg1"/>
              </a:solidFill>
              <a:latin typeface="Helvetica Neue" panose="02000503000000020004" pitchFamily="2" charset="0"/>
            </a:endParaRPr>
          </a:p>
          <a:p>
            <a:pPr marL="14288" algn="ctr">
              <a:lnSpc>
                <a:spcPct val="90000"/>
              </a:lnSpc>
              <a:spcBef>
                <a:spcPct val="0"/>
              </a:spcBef>
            </a:pPr>
            <a:r>
              <a:rPr lang="de-CH" sz="14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until</a:t>
            </a:r>
            <a:r>
              <a:rPr lang="de-CH" sz="1400" dirty="0">
                <a:solidFill>
                  <a:schemeClr val="bg1"/>
                </a:solidFill>
                <a:latin typeface="Helvetica Neue" panose="02000503000000020004" pitchFamily="2" charset="0"/>
              </a:rPr>
              <a:t> 31. </a:t>
            </a:r>
            <a:r>
              <a:rPr lang="de-CH" sz="14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July</a:t>
            </a:r>
            <a:r>
              <a:rPr lang="de-CH" sz="1400" dirty="0">
                <a:solidFill>
                  <a:schemeClr val="bg1"/>
                </a:solidFill>
                <a:latin typeface="Helvetica Neue" panose="02000503000000020004" pitchFamily="2" charset="0"/>
              </a:rPr>
              <a:t> 2023</a:t>
            </a:r>
          </a:p>
          <a:p>
            <a:pPr marL="14288" algn="ctr">
              <a:lnSpc>
                <a:spcPct val="90000"/>
              </a:lnSpc>
              <a:spcBef>
                <a:spcPct val="0"/>
              </a:spcBef>
            </a:pPr>
            <a:endParaRPr lang="de-CH" b="1" dirty="0">
              <a:solidFill>
                <a:schemeClr val="bg1"/>
              </a:solidFill>
              <a:latin typeface="Helvetica Neue" panose="02000503000000020004" pitchFamily="2" charset="0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E911FF64-AFE6-1553-3B8A-6CF76471533D}"/>
              </a:ext>
            </a:extLst>
          </p:cNvPr>
          <p:cNvSpPr/>
          <p:nvPr/>
        </p:nvSpPr>
        <p:spPr>
          <a:xfrm>
            <a:off x="3760382" y="2470563"/>
            <a:ext cx="2335618" cy="8080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b="1" dirty="0" err="1">
                <a:latin typeface="Helvetica" pitchFamily="2" charset="0"/>
              </a:rPr>
              <a:t>Late</a:t>
            </a:r>
            <a:r>
              <a:rPr lang="fr-CH" b="1" dirty="0">
                <a:latin typeface="Helvetica" pitchFamily="2" charset="0"/>
              </a:rPr>
              <a:t> Bird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A2FD8D1D-EC97-E3D2-E87A-A07746DC1251}"/>
              </a:ext>
            </a:extLst>
          </p:cNvPr>
          <p:cNvSpPr/>
          <p:nvPr/>
        </p:nvSpPr>
        <p:spPr>
          <a:xfrm>
            <a:off x="3760382" y="3359211"/>
            <a:ext cx="2335618" cy="2112199"/>
          </a:xfrm>
          <a:prstGeom prst="rect">
            <a:avLst/>
          </a:prstGeom>
          <a:solidFill>
            <a:srgbClr val="668E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288" algn="ctr">
              <a:lnSpc>
                <a:spcPct val="90000"/>
              </a:lnSpc>
              <a:spcBef>
                <a:spcPct val="0"/>
              </a:spcBef>
            </a:pPr>
            <a:r>
              <a:rPr lang="de-CH" b="1" dirty="0">
                <a:solidFill>
                  <a:schemeClr val="bg1"/>
                </a:solidFill>
                <a:latin typeface="Helvetica Neue" panose="02000503000000020004" pitchFamily="2" charset="0"/>
              </a:rPr>
              <a:t>$ 675.-</a:t>
            </a:r>
          </a:p>
          <a:p>
            <a:pPr marL="14288" algn="ctr">
              <a:lnSpc>
                <a:spcPct val="90000"/>
              </a:lnSpc>
              <a:spcBef>
                <a:spcPct val="0"/>
              </a:spcBef>
            </a:pPr>
            <a:endParaRPr lang="de-CH" b="1" dirty="0">
              <a:solidFill>
                <a:schemeClr val="bg1"/>
              </a:solidFill>
              <a:latin typeface="Helvetica Neue" panose="02000503000000020004" pitchFamily="2" charset="0"/>
            </a:endParaRPr>
          </a:p>
          <a:p>
            <a:pPr marL="14288" algn="ctr">
              <a:lnSpc>
                <a:spcPct val="90000"/>
              </a:lnSpc>
              <a:spcBef>
                <a:spcPct val="0"/>
              </a:spcBef>
            </a:pPr>
            <a:r>
              <a:rPr lang="de-CH" sz="1400" dirty="0" err="1">
                <a:solidFill>
                  <a:schemeClr val="bg1"/>
                </a:solidFill>
                <a:latin typeface="Helvetica Neue" panose="02000503000000020004" pitchFamily="2" charset="0"/>
              </a:rPr>
              <a:t>From</a:t>
            </a:r>
            <a:r>
              <a:rPr lang="de-CH" sz="1400" dirty="0">
                <a:solidFill>
                  <a:schemeClr val="bg1"/>
                </a:solidFill>
                <a:latin typeface="Helvetica Neue" panose="02000503000000020004" pitchFamily="2" charset="0"/>
              </a:rPr>
              <a:t> 1. August 2023</a:t>
            </a:r>
          </a:p>
          <a:p>
            <a:pPr marL="14288" algn="ctr">
              <a:lnSpc>
                <a:spcPct val="90000"/>
              </a:lnSpc>
              <a:spcBef>
                <a:spcPct val="0"/>
              </a:spcBef>
            </a:pPr>
            <a:endParaRPr lang="de-CH" b="1" dirty="0">
              <a:solidFill>
                <a:schemeClr val="bg1"/>
              </a:solidFill>
              <a:latin typeface="Helvetica Neue" panose="02000503000000020004" pitchFamily="2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D26F853-D513-1B4F-0F4A-7C9F1EBB8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Ticket Sale </a:t>
            </a:r>
            <a:r>
              <a:rPr lang="fr-CH" dirty="0" err="1"/>
              <a:t>is</a:t>
            </a:r>
            <a:r>
              <a:rPr lang="fr-CH" dirty="0"/>
              <a:t> open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25C8D69-7F4D-FCAD-8D12-60D051D55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5211-C4A9-9249-B9D8-46974C86E382}" type="slidenum">
              <a:rPr lang="de-DE" smtClean="0"/>
              <a:pPr/>
              <a:t>23</a:t>
            </a:fld>
            <a:endParaRPr lang="de-DE" dirty="0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32DDB2F5-E7D2-2539-E5FC-A97FA27A3CC4}"/>
              </a:ext>
            </a:extLst>
          </p:cNvPr>
          <p:cNvSpPr txBox="1">
            <a:spLocks/>
          </p:cNvSpPr>
          <p:nvPr/>
        </p:nvSpPr>
        <p:spPr>
          <a:xfrm>
            <a:off x="8600222" y="2114069"/>
            <a:ext cx="2297680" cy="2675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de-CH" sz="1600" dirty="0"/>
          </a:p>
        </p:txBody>
      </p:sp>
      <p:pic>
        <p:nvPicPr>
          <p:cNvPr id="1026" name="Picture 2" descr="QR Code">
            <a:extLst>
              <a:ext uri="{FF2B5EF4-FFF2-40B4-BE49-F238E27FC236}">
                <a16:creationId xmlns:a16="http://schemas.microsoft.com/office/drawing/2014/main" id="{925A5D53-F298-E292-AFF4-7F8A8BAE2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3" t="7205" r="7773" b="7205"/>
          <a:stretch/>
        </p:blipFill>
        <p:spPr bwMode="auto">
          <a:xfrm>
            <a:off x="8484243" y="2907740"/>
            <a:ext cx="2529638" cy="256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10F117FF-AD2A-8816-4675-8BDF3BD8B9A8}"/>
              </a:ext>
            </a:extLst>
          </p:cNvPr>
          <p:cNvSpPr txBox="1"/>
          <p:nvPr/>
        </p:nvSpPr>
        <p:spPr>
          <a:xfrm>
            <a:off x="8484243" y="5520602"/>
            <a:ext cx="25296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800" dirty="0">
                <a:latin typeface="Helvetica Neue" panose="02000403000000020004" pitchFamily="2" charset="0"/>
                <a:ea typeface="Helvetica Neue" panose="02000403000000020004" pitchFamily="2" charset="0"/>
              </a:rPr>
              <a:t>jci-wc23.ch/</a:t>
            </a:r>
            <a:r>
              <a:rPr lang="de-CH" sz="1800" dirty="0" err="1">
                <a:latin typeface="Helvetica Neue" panose="02000403000000020004" pitchFamily="2" charset="0"/>
                <a:ea typeface="Helvetica Neue" panose="02000403000000020004" pitchFamily="2" charset="0"/>
              </a:rPr>
              <a:t>ticketing</a:t>
            </a:r>
            <a:endParaRPr lang="fr-CH" dirty="0">
              <a:latin typeface="Helvetica Neue" panose="02000403000000020004" pitchFamily="2" charset="0"/>
              <a:ea typeface="Helvetica Neue" panose="02000403000000020004" pitchFamily="2" charset="0"/>
            </a:endParaRPr>
          </a:p>
        </p:txBody>
      </p:sp>
      <p:sp>
        <p:nvSpPr>
          <p:cNvPr id="19" name="Rechteckige Legende 2">
            <a:extLst>
              <a:ext uri="{FF2B5EF4-FFF2-40B4-BE49-F238E27FC236}">
                <a16:creationId xmlns:a16="http://schemas.microsoft.com/office/drawing/2014/main" id="{CCDB4394-9D2D-CE34-8FE9-D5ED0579BFD9}"/>
              </a:ext>
            </a:extLst>
          </p:cNvPr>
          <p:cNvSpPr/>
          <p:nvPr/>
        </p:nvSpPr>
        <p:spPr>
          <a:xfrm>
            <a:off x="8542233" y="1826921"/>
            <a:ext cx="2413659" cy="808035"/>
          </a:xfrm>
          <a:prstGeom prst="wedgeRectCallout">
            <a:avLst>
              <a:gd name="adj1" fmla="val -20493"/>
              <a:gd name="adj2" fmla="val 69040"/>
            </a:avLst>
          </a:prstGeom>
          <a:noFill/>
          <a:ln w="19050">
            <a:solidFill>
              <a:srgbClr val="70AD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CH" b="1" dirty="0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GET YOUR TICKET NOW</a:t>
            </a:r>
            <a:endParaRPr lang="de-CH" dirty="0">
              <a:solidFill>
                <a:schemeClr val="tx1"/>
              </a:solidFill>
              <a:latin typeface="Helvetica Neue" panose="02000403000000020004" pitchFamily="2" charset="0"/>
              <a:ea typeface="Helvetica Neue" panose="020004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6828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26F853-D513-1B4F-0F4A-7C9F1EBB8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VIP Package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25C8D69-7F4D-FCAD-8D12-60D051D55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5211-C4A9-9249-B9D8-46974C86E382}" type="slidenum">
              <a:rPr lang="de-DE" smtClean="0"/>
              <a:pPr/>
              <a:t>24</a:t>
            </a:fld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9A3AD655-6976-45BF-101A-AF309DE77E1D}"/>
              </a:ext>
            </a:extLst>
          </p:cNvPr>
          <p:cNvSpPr/>
          <p:nvPr/>
        </p:nvSpPr>
        <p:spPr>
          <a:xfrm>
            <a:off x="1235528" y="2470563"/>
            <a:ext cx="2335618" cy="8080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b="1" dirty="0">
                <a:latin typeface="Helvetica" pitchFamily="2" charset="0"/>
              </a:rPr>
              <a:t>VIP Package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4E3D806C-50C4-E5C4-C1AB-0AC073C15953}"/>
              </a:ext>
            </a:extLst>
          </p:cNvPr>
          <p:cNvSpPr/>
          <p:nvPr/>
        </p:nvSpPr>
        <p:spPr>
          <a:xfrm>
            <a:off x="1235528" y="3359211"/>
            <a:ext cx="2335618" cy="2112199"/>
          </a:xfrm>
          <a:prstGeom prst="rect">
            <a:avLst/>
          </a:prstGeom>
          <a:solidFill>
            <a:srgbClr val="668E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288" algn="ctr">
              <a:lnSpc>
                <a:spcPct val="90000"/>
              </a:lnSpc>
              <a:spcBef>
                <a:spcPct val="0"/>
              </a:spcBef>
            </a:pPr>
            <a:r>
              <a:rPr lang="de-CH" sz="18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CHF 400.-</a:t>
            </a:r>
          </a:p>
          <a:p>
            <a:pPr marL="14288" algn="ctr">
              <a:lnSpc>
                <a:spcPct val="90000"/>
              </a:lnSpc>
              <a:spcBef>
                <a:spcPct val="0"/>
              </a:spcBef>
            </a:pPr>
            <a:r>
              <a:rPr lang="de-CH" sz="1500" i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(in </a:t>
            </a:r>
            <a:r>
              <a:rPr lang="de-CH" sz="1500" i="1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addition</a:t>
            </a:r>
            <a:r>
              <a:rPr lang="de-CH" sz="1500" i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CH" sz="1500" i="1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</a:t>
            </a:r>
            <a:r>
              <a:rPr lang="de-CH" sz="1500" i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br>
              <a:rPr lang="de-CH" sz="1500" i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de-CH" sz="1500" i="1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</a:t>
            </a:r>
            <a:r>
              <a:rPr lang="de-CH" sz="1500" i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ticket)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DF8400A-6F26-D698-1BA7-9C3C26DDF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7482" y="2395391"/>
            <a:ext cx="4961744" cy="3076020"/>
          </a:xfrm>
        </p:spPr>
        <p:txBody>
          <a:bodyPr anchor="ctr">
            <a:no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AU" sz="1800" dirty="0"/>
              <a:t>Fast Lane Check-In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AU" sz="1800" dirty="0"/>
              <a:t>Personalized VIP badge &amp; VIP hotline 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AU" sz="1800" dirty="0"/>
              <a:t>Reserved front row seats for keynotes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AU" sz="1800" dirty="0" err="1"/>
              <a:t>Meet&amp;Greet</a:t>
            </a:r>
            <a:r>
              <a:rPr lang="en-AU" sz="1800" dirty="0"/>
              <a:t> with selected keynote speakers and show acts in the VIP Lounge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AU" sz="1800" dirty="0"/>
              <a:t>VIP Lounge access (networking, snacks &amp; drinks, </a:t>
            </a:r>
            <a:r>
              <a:rPr lang="en-AU" sz="1800" dirty="0" err="1"/>
              <a:t>warderobe</a:t>
            </a:r>
            <a:r>
              <a:rPr lang="en-AU" sz="1800" dirty="0"/>
              <a:t>)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AU" sz="1800" dirty="0"/>
              <a:t>Invitation to the sponsors &amp; partners reception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en-AU" sz="1800" b="1" dirty="0"/>
              <a:t>Limited Edition: Only 100 VIP Packages available </a:t>
            </a:r>
            <a:r>
              <a:rPr lang="en-AU" sz="1800" b="1" dirty="0">
                <a:sym typeface="Wingdings" pitchFamily="2" charset="2"/>
              </a:rPr>
              <a:t> Choose your number 1-100</a:t>
            </a:r>
            <a:endParaRPr lang="en-AU" sz="1800" b="1" dirty="0"/>
          </a:p>
        </p:txBody>
      </p:sp>
      <p:pic>
        <p:nvPicPr>
          <p:cNvPr id="14" name="Picture 2" descr="QR Code">
            <a:extLst>
              <a:ext uri="{FF2B5EF4-FFF2-40B4-BE49-F238E27FC236}">
                <a16:creationId xmlns:a16="http://schemas.microsoft.com/office/drawing/2014/main" id="{22593A1C-0FE5-6541-5F61-2C2209CFEC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3" t="7205" r="7773" b="7205"/>
          <a:stretch/>
        </p:blipFill>
        <p:spPr bwMode="auto">
          <a:xfrm>
            <a:off x="9131943" y="2907740"/>
            <a:ext cx="2529638" cy="256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BAE8918C-A191-841C-F9EF-631EFCD48263}"/>
              </a:ext>
            </a:extLst>
          </p:cNvPr>
          <p:cNvSpPr txBox="1"/>
          <p:nvPr/>
        </p:nvSpPr>
        <p:spPr>
          <a:xfrm>
            <a:off x="9131943" y="5520602"/>
            <a:ext cx="25296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CH" sz="1800" dirty="0">
                <a:latin typeface="Helvetica Neue" panose="02000403000000020004" pitchFamily="2" charset="0"/>
                <a:ea typeface="Helvetica Neue" panose="02000403000000020004" pitchFamily="2" charset="0"/>
              </a:rPr>
              <a:t>jci-wc23.ch/</a:t>
            </a:r>
            <a:r>
              <a:rPr lang="de-CH" sz="1800" dirty="0" err="1">
                <a:latin typeface="Helvetica Neue" panose="02000403000000020004" pitchFamily="2" charset="0"/>
                <a:ea typeface="Helvetica Neue" panose="02000403000000020004" pitchFamily="2" charset="0"/>
              </a:rPr>
              <a:t>ticketing</a:t>
            </a:r>
            <a:endParaRPr lang="fr-CH" dirty="0">
              <a:latin typeface="Helvetica Neue" panose="02000403000000020004" pitchFamily="2" charset="0"/>
              <a:ea typeface="Helvetica Neue" panose="02000403000000020004" pitchFamily="2" charset="0"/>
            </a:endParaRPr>
          </a:p>
        </p:txBody>
      </p:sp>
      <p:sp>
        <p:nvSpPr>
          <p:cNvPr id="16" name="Rechteckige Legende 2">
            <a:extLst>
              <a:ext uri="{FF2B5EF4-FFF2-40B4-BE49-F238E27FC236}">
                <a16:creationId xmlns:a16="http://schemas.microsoft.com/office/drawing/2014/main" id="{3E7E7C54-0A60-6F5E-8E05-883A1E3F79AD}"/>
              </a:ext>
            </a:extLst>
          </p:cNvPr>
          <p:cNvSpPr/>
          <p:nvPr/>
        </p:nvSpPr>
        <p:spPr>
          <a:xfrm>
            <a:off x="9189933" y="1663699"/>
            <a:ext cx="2413659" cy="971257"/>
          </a:xfrm>
          <a:prstGeom prst="wedgeRectCallout">
            <a:avLst>
              <a:gd name="adj1" fmla="val -20493"/>
              <a:gd name="adj2" fmla="val 69040"/>
            </a:avLst>
          </a:prstGeom>
          <a:noFill/>
          <a:ln w="19050">
            <a:solidFill>
              <a:srgbClr val="70AD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de-CH" dirty="0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Unique </a:t>
            </a:r>
            <a:r>
              <a:rPr lang="de-CH" dirty="0" err="1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advantages</a:t>
            </a:r>
            <a:r>
              <a:rPr lang="de-CH" dirty="0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 for a </a:t>
            </a:r>
            <a:r>
              <a:rPr lang="de-CH" dirty="0" err="1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unique</a:t>
            </a:r>
            <a:r>
              <a:rPr lang="de-CH" dirty="0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 </a:t>
            </a:r>
            <a:r>
              <a:rPr lang="de-CH" dirty="0" err="1">
                <a:solidFill>
                  <a:schemeClr val="tx1"/>
                </a:solidFill>
                <a:latin typeface="Helvetica Neue" panose="02000403000000020004" pitchFamily="2" charset="0"/>
                <a:ea typeface="Helvetica Neue" panose="02000403000000020004" pitchFamily="2" charset="0"/>
              </a:rPr>
              <a:t>experience</a:t>
            </a:r>
            <a:endParaRPr lang="de-CH" dirty="0">
              <a:solidFill>
                <a:schemeClr val="tx1"/>
              </a:solidFill>
              <a:latin typeface="Helvetica Neue" panose="02000403000000020004" pitchFamily="2" charset="0"/>
              <a:ea typeface="Helvetica Neue" panose="020004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7149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6">
            <a:extLst>
              <a:ext uri="{FF2B5EF4-FFF2-40B4-BE49-F238E27FC236}">
                <a16:creationId xmlns:a16="http://schemas.microsoft.com/office/drawing/2014/main" id="{A0016C23-E6F0-0C18-AE7E-A8947989A4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533792" y="-11151"/>
            <a:ext cx="9677870" cy="686915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2A251C8-AC7E-F860-EA17-E7AB6B16CB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6451600" cy="6858000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5783643-065C-5716-67E3-F58F84609A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1711" y="2280223"/>
            <a:ext cx="3005633" cy="2593298"/>
          </a:xfrm>
        </p:spPr>
        <p:txBody>
          <a:bodyPr>
            <a:normAutofit fontScale="92500" lnSpcReduction="10000"/>
          </a:bodyPr>
          <a:lstStyle/>
          <a:p>
            <a:r>
              <a:rPr lang="de-DE" sz="20800" b="1" dirty="0">
                <a:solidFill>
                  <a:schemeClr val="bg2"/>
                </a:solidFill>
              </a:rPr>
              <a:t>07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2E34925-9C45-3ACB-7EAA-64EFC6471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4233" y="3429000"/>
            <a:ext cx="4951649" cy="1444521"/>
          </a:xfrm>
        </p:spPr>
        <p:txBody>
          <a:bodyPr>
            <a:noAutofit/>
          </a:bodyPr>
          <a:lstStyle/>
          <a:p>
            <a:r>
              <a:rPr lang="de-DE" sz="4000" dirty="0" err="1"/>
              <a:t>Reasons</a:t>
            </a:r>
            <a:r>
              <a:rPr lang="de-DE" sz="4000" dirty="0"/>
              <a:t> </a:t>
            </a:r>
            <a:r>
              <a:rPr lang="de-DE" sz="4000" dirty="0" err="1"/>
              <a:t>to</a:t>
            </a:r>
            <a:r>
              <a:rPr lang="de-DE" sz="4000" dirty="0"/>
              <a:t> JOIN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89F4D668-C09C-27B1-F8C4-B61317FD76F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0E05211-C4A9-9249-B9D8-46974C86E382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52723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838C2-86C3-FD5E-A25D-A0434F32A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527" y="696922"/>
            <a:ext cx="10515600" cy="808035"/>
          </a:xfrm>
        </p:spPr>
        <p:txBody>
          <a:bodyPr>
            <a:normAutofit/>
          </a:bodyPr>
          <a:lstStyle/>
          <a:p>
            <a:r>
              <a:rPr lang="en-GB" sz="3200" dirty="0"/>
              <a:t>Why should you join? What is in it for YOU?</a:t>
            </a:r>
            <a:endParaRPr lang="en-CH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0119B-9493-2FEF-9795-BAEADB540A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5527" y="1831252"/>
            <a:ext cx="10515601" cy="489022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2400" b="1" dirty="0"/>
              <a:t>First</a:t>
            </a:r>
            <a:r>
              <a:rPr lang="en-GB" sz="2400" dirty="0"/>
              <a:t> JCI World Congress </a:t>
            </a:r>
            <a:r>
              <a:rPr lang="en-GB" sz="2400" b="1" dirty="0"/>
              <a:t>in person </a:t>
            </a:r>
            <a:r>
              <a:rPr lang="en-GB" sz="2400" dirty="0"/>
              <a:t>since Tallin ! </a:t>
            </a:r>
          </a:p>
          <a:p>
            <a:pPr>
              <a:lnSpc>
                <a:spcPct val="150000"/>
              </a:lnSpc>
            </a:pPr>
            <a:r>
              <a:rPr lang="en-GB" sz="2400" b="1" dirty="0"/>
              <a:t>Ticket price </a:t>
            </a:r>
            <a:r>
              <a:rPr lang="en-GB" sz="2400" dirty="0"/>
              <a:t>= only </a:t>
            </a:r>
            <a:r>
              <a:rPr lang="en-GB" sz="2400" b="1" dirty="0"/>
              <a:t>100 USD </a:t>
            </a:r>
            <a:r>
              <a:rPr lang="en-GB" sz="2400" dirty="0"/>
              <a:t>more than a ticket for the JCI European Conference, but the conference goes </a:t>
            </a:r>
            <a:r>
              <a:rPr lang="en-GB" sz="2400" b="1" dirty="0"/>
              <a:t>1 day longer</a:t>
            </a:r>
            <a:r>
              <a:rPr lang="en-GB" sz="2400" dirty="0"/>
              <a:t>, i.e. 1 day more full of fantastic program and one more incredible party</a:t>
            </a:r>
            <a:endParaRPr lang="en-GB" sz="2400" b="1" dirty="0"/>
          </a:p>
          <a:p>
            <a:pPr>
              <a:lnSpc>
                <a:spcPct val="150000"/>
              </a:lnSpc>
            </a:pPr>
            <a:r>
              <a:rPr lang="en-GB" sz="2400" dirty="0"/>
              <a:t>Zurich = </a:t>
            </a:r>
            <a:r>
              <a:rPr lang="en-GB" sz="2400" b="1" dirty="0"/>
              <a:t>easy to reach </a:t>
            </a:r>
            <a:r>
              <a:rPr lang="en-GB" sz="2400" dirty="0"/>
              <a:t>from countries in </a:t>
            </a:r>
            <a:r>
              <a:rPr lang="en-GB" sz="2400" b="1" dirty="0"/>
              <a:t>Europe</a:t>
            </a:r>
            <a:r>
              <a:rPr lang="en-GB" sz="2400" dirty="0"/>
              <a:t> (</a:t>
            </a:r>
            <a:r>
              <a:rPr lang="en-GB" sz="2400" b="1" dirty="0"/>
              <a:t>cheaper travel costs </a:t>
            </a:r>
            <a:r>
              <a:rPr lang="en-GB" sz="2400" dirty="0"/>
              <a:t>than e.g. a WC in Asia or America)</a:t>
            </a:r>
          </a:p>
          <a:p>
            <a:endParaRPr lang="en-CH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380E53-E34B-B304-2C5C-4C7CF8FF0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5211-C4A9-9249-B9D8-46974C86E382}" type="slidenum">
              <a:rPr lang="de-DE" smtClean="0"/>
              <a:pPr/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79737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838C2-86C3-FD5E-A25D-A0434F32A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527" y="714851"/>
            <a:ext cx="10515600" cy="808035"/>
          </a:xfrm>
        </p:spPr>
        <p:txBody>
          <a:bodyPr>
            <a:normAutofit/>
          </a:bodyPr>
          <a:lstStyle/>
          <a:p>
            <a:r>
              <a:rPr lang="en-GB" sz="3200" dirty="0"/>
              <a:t>Why should you join? What is in it for YOU?</a:t>
            </a:r>
            <a:endParaRPr lang="en-CH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0119B-9493-2FEF-9795-BAEADB540A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5527" y="1721224"/>
            <a:ext cx="10148253" cy="430305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2400" dirty="0"/>
              <a:t>Zurich Airport &amp; Conference Area = </a:t>
            </a:r>
            <a:r>
              <a:rPr lang="en-GB" sz="2400" b="1" dirty="0"/>
              <a:t>well connected </a:t>
            </a:r>
            <a:r>
              <a:rPr lang="en-GB" sz="2400" dirty="0"/>
              <a:t>by public transport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We are getting you a </a:t>
            </a:r>
            <a:r>
              <a:rPr lang="en-GB" sz="2400" b="1" dirty="0"/>
              <a:t>good deal </a:t>
            </a:r>
            <a:r>
              <a:rPr lang="en-GB" sz="2400" dirty="0"/>
              <a:t>on </a:t>
            </a:r>
            <a:r>
              <a:rPr lang="en-GB" sz="2400" b="1" dirty="0"/>
              <a:t>public transport </a:t>
            </a:r>
            <a:r>
              <a:rPr lang="en-GB" sz="2400" dirty="0"/>
              <a:t>&amp; </a:t>
            </a:r>
            <a:r>
              <a:rPr lang="en-GB" sz="2400" b="1" dirty="0"/>
              <a:t>taxi prices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The </a:t>
            </a:r>
            <a:r>
              <a:rPr lang="en-GB" sz="2400" b="1" dirty="0"/>
              <a:t>lunch voucher </a:t>
            </a:r>
            <a:r>
              <a:rPr lang="en-GB" sz="2400" dirty="0"/>
              <a:t>you get can be used in over </a:t>
            </a:r>
            <a:r>
              <a:rPr lang="en-GB" sz="2400" b="1" dirty="0"/>
              <a:t>10.000 different restaurants in </a:t>
            </a:r>
            <a:r>
              <a:rPr lang="en-GB" sz="2400" b="1" dirty="0" err="1"/>
              <a:t>Switzland</a:t>
            </a:r>
            <a:r>
              <a:rPr lang="en-GB" sz="2400" b="1" dirty="0"/>
              <a:t> </a:t>
            </a:r>
            <a:r>
              <a:rPr lang="en-GB" sz="2400" dirty="0"/>
              <a:t>! </a:t>
            </a:r>
          </a:p>
          <a:p>
            <a:pPr>
              <a:lnSpc>
                <a:spcPct val="150000"/>
              </a:lnSpc>
            </a:pPr>
            <a:r>
              <a:rPr lang="en-GB" sz="2400" b="1" dirty="0"/>
              <a:t>Amazing leisure activities </a:t>
            </a:r>
            <a:r>
              <a:rPr lang="en-GB" sz="2400" dirty="0"/>
              <a:t>you will only get to do as a participant to the JCI WC !</a:t>
            </a:r>
          </a:p>
          <a:p>
            <a:endParaRPr lang="en-CH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380E53-E34B-B304-2C5C-4C7CF8FF0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5211-C4A9-9249-B9D8-46974C86E382}" type="slidenum">
              <a:rPr lang="de-DE" smtClean="0"/>
              <a:pPr/>
              <a:t>27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417136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Wasser, Himmel, draußen, Szene enthält.&#10;&#10;Automatisch generierte Beschreibung">
            <a:extLst>
              <a:ext uri="{FF2B5EF4-FFF2-40B4-BE49-F238E27FC236}">
                <a16:creationId xmlns:a16="http://schemas.microsoft.com/office/drawing/2014/main" id="{ADBE5C40-9CB1-3C1A-601A-D5B7507D557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6328" y="0"/>
            <a:ext cx="10285671" cy="685711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2A251C8-AC7E-F860-EA17-E7AB6B16CB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6451600" cy="6858000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5783643-065C-5716-67E3-F58F84609A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1711" y="2280223"/>
            <a:ext cx="3005633" cy="2593298"/>
          </a:xfrm>
        </p:spPr>
        <p:txBody>
          <a:bodyPr>
            <a:normAutofit fontScale="92500" lnSpcReduction="10000"/>
          </a:bodyPr>
          <a:lstStyle/>
          <a:p>
            <a:r>
              <a:rPr lang="de-DE" sz="20800" b="1" dirty="0">
                <a:solidFill>
                  <a:schemeClr val="bg2"/>
                </a:solidFill>
              </a:rPr>
              <a:t>08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2E34925-9C45-3ACB-7EAA-64EFC6471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4233" y="3429000"/>
            <a:ext cx="4951649" cy="1444521"/>
          </a:xfrm>
        </p:spPr>
        <p:txBody>
          <a:bodyPr>
            <a:noAutofit/>
          </a:bodyPr>
          <a:lstStyle/>
          <a:p>
            <a:r>
              <a:rPr lang="de-DE" sz="4000" dirty="0"/>
              <a:t>Promotion &amp; Engagement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89F4D668-C09C-27B1-F8C4-B61317FD76F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0E05211-C4A9-9249-B9D8-46974C86E382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6750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0D0A22-0A88-D35B-1BEA-C780CF0AB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Country Management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9D86007-54C7-2E4A-DCC1-A94049CCD8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H" sz="2400" dirty="0" err="1"/>
              <a:t>Get</a:t>
            </a:r>
            <a:r>
              <a:rPr lang="fr-CH" sz="2400" dirty="0"/>
              <a:t> in </a:t>
            </a:r>
            <a:r>
              <a:rPr lang="fr-CH" sz="2400" dirty="0" err="1"/>
              <a:t>touch</a:t>
            </a:r>
            <a:r>
              <a:rPr lang="fr-CH" sz="2400" dirty="0"/>
              <a:t> via e-mail </a:t>
            </a:r>
            <a:r>
              <a:rPr lang="fr-CH" sz="2400" dirty="0">
                <a:hlinkClick r:id="rId2"/>
              </a:rPr>
              <a:t>countries@jci-wc23.ch</a:t>
            </a:r>
            <a:r>
              <a:rPr lang="fr-CH" sz="2400" dirty="0"/>
              <a:t> and </a:t>
            </a:r>
            <a:r>
              <a:rPr lang="fr-CH" sz="2400" dirty="0" err="1"/>
              <a:t>find</a:t>
            </a:r>
            <a:r>
              <a:rPr lang="fr-CH" sz="2400" dirty="0"/>
              <a:t> </a:t>
            </a:r>
            <a:r>
              <a:rPr lang="fr-CH" sz="2400" dirty="0" err="1"/>
              <a:t>your</a:t>
            </a:r>
            <a:r>
              <a:rPr lang="fr-CH" sz="2400" dirty="0"/>
              <a:t> Country Manager </a:t>
            </a:r>
          </a:p>
          <a:p>
            <a:r>
              <a:rPr lang="fr-CH" sz="2400" dirty="0" err="1"/>
              <a:t>Reach</a:t>
            </a:r>
            <a:r>
              <a:rPr lang="fr-CH" sz="2400" dirty="0"/>
              <a:t> out to </a:t>
            </a:r>
            <a:r>
              <a:rPr lang="fr-CH" sz="2400" dirty="0" err="1"/>
              <a:t>your</a:t>
            </a:r>
            <a:r>
              <a:rPr lang="fr-CH" sz="2400" dirty="0"/>
              <a:t> Country Manager for </a:t>
            </a:r>
            <a:r>
              <a:rPr lang="fr-CH" sz="2400" dirty="0" err="1"/>
              <a:t>further</a:t>
            </a:r>
            <a:r>
              <a:rPr lang="fr-CH" sz="2400" dirty="0"/>
              <a:t> information and if </a:t>
            </a:r>
            <a:r>
              <a:rPr lang="fr-CH" sz="2400" dirty="0" err="1"/>
              <a:t>you</a:t>
            </a:r>
            <a:r>
              <a:rPr lang="fr-CH" sz="2400" dirty="0"/>
              <a:t> </a:t>
            </a:r>
            <a:r>
              <a:rPr lang="fr-CH" sz="2400" dirty="0" err="1"/>
              <a:t>need</a:t>
            </a:r>
            <a:r>
              <a:rPr lang="fr-CH" sz="2400" dirty="0"/>
              <a:t> assistance</a:t>
            </a:r>
          </a:p>
          <a:p>
            <a:endParaRPr lang="fr-CH" sz="2400" dirty="0"/>
          </a:p>
          <a:p>
            <a:r>
              <a:rPr lang="fr-CH" sz="2400" dirty="0" err="1"/>
              <a:t>Feel</a:t>
            </a:r>
            <a:r>
              <a:rPr lang="fr-CH" sz="2400" dirty="0"/>
              <a:t> free to invite us for </a:t>
            </a:r>
            <a:r>
              <a:rPr lang="fr-CH" sz="2400" dirty="0" err="1"/>
              <a:t>your</a:t>
            </a:r>
            <a:r>
              <a:rPr lang="fr-CH" sz="2400" dirty="0"/>
              <a:t> National </a:t>
            </a:r>
            <a:r>
              <a:rPr lang="fr-CH" sz="2400" dirty="0" err="1"/>
              <a:t>Conference</a:t>
            </a:r>
            <a:r>
              <a:rPr lang="fr-CH" sz="2400" dirty="0"/>
              <a:t> or </a:t>
            </a:r>
            <a:r>
              <a:rPr lang="fr-CH" sz="2400" dirty="0" err="1"/>
              <a:t>any</a:t>
            </a:r>
            <a:r>
              <a:rPr lang="fr-CH" sz="2400" dirty="0"/>
              <a:t> </a:t>
            </a:r>
            <a:r>
              <a:rPr lang="fr-CH" sz="2400" dirty="0" err="1"/>
              <a:t>other</a:t>
            </a:r>
            <a:r>
              <a:rPr lang="fr-CH" sz="2400" dirty="0"/>
              <a:t> national flagship </a:t>
            </a:r>
            <a:r>
              <a:rPr lang="fr-CH" sz="2400" dirty="0" err="1"/>
              <a:t>event</a:t>
            </a:r>
            <a:r>
              <a:rPr lang="fr-CH" sz="2400" dirty="0"/>
              <a:t>. </a:t>
            </a:r>
            <a:r>
              <a:rPr lang="fr-CH" sz="2400" dirty="0" err="1"/>
              <a:t>We</a:t>
            </a:r>
            <a:r>
              <a:rPr lang="fr-CH" sz="2400" dirty="0"/>
              <a:t> are happy to </a:t>
            </a:r>
            <a:r>
              <a:rPr lang="fr-CH" sz="2400" dirty="0" err="1"/>
              <a:t>present</a:t>
            </a:r>
            <a:r>
              <a:rPr lang="fr-CH" sz="2400" dirty="0"/>
              <a:t> the World </a:t>
            </a:r>
            <a:r>
              <a:rPr lang="fr-CH" sz="2400" dirty="0" err="1"/>
              <a:t>Congress</a:t>
            </a:r>
            <a:r>
              <a:rPr lang="fr-CH" sz="2400" dirty="0"/>
              <a:t> to </a:t>
            </a:r>
            <a:r>
              <a:rPr lang="fr-CH" sz="2400" dirty="0" err="1"/>
              <a:t>your</a:t>
            </a:r>
            <a:r>
              <a:rPr lang="fr-CH" sz="2400" dirty="0"/>
              <a:t> </a:t>
            </a:r>
            <a:r>
              <a:rPr lang="fr-CH" sz="2400" dirty="0" err="1"/>
              <a:t>members</a:t>
            </a:r>
            <a:r>
              <a:rPr lang="fr-CH" sz="2400" dirty="0"/>
              <a:t>!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46FD5FA-37C2-2384-240E-1ECA0CF2A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5211-C4A9-9249-B9D8-46974C86E382}" type="slidenum">
              <a:rPr lang="de-DE" smtClean="0"/>
              <a:pPr/>
              <a:t>29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5728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B34BE34C-6C5E-AE1F-E714-DA9971460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4620" y="0"/>
            <a:ext cx="10197459" cy="6798306"/>
          </a:xfrm>
          <a:prstGeom prst="rect">
            <a:avLst/>
          </a:prstGeom>
        </p:spPr>
      </p:pic>
      <p:pic>
        <p:nvPicPr>
          <p:cNvPr id="7" name="Grafik 6" descr="Ein Bild, das Himmel, draußen, Wasser, Berg enthält.&#10;&#10;Automatisch generierte Beschreibung">
            <a:extLst>
              <a:ext uri="{FF2B5EF4-FFF2-40B4-BE49-F238E27FC236}">
                <a16:creationId xmlns:a16="http://schemas.microsoft.com/office/drawing/2014/main" id="{73071AE2-8362-4B62-2C94-5C54F572C0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3376" y="-11151"/>
            <a:ext cx="9678703" cy="686915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2A251C8-AC7E-F860-EA17-E7AB6B16CB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0"/>
            <a:ext cx="6451600" cy="6858000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5783643-065C-5716-67E3-F58F84609A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1711" y="2280223"/>
            <a:ext cx="3005633" cy="2593298"/>
          </a:xfrm>
        </p:spPr>
        <p:txBody>
          <a:bodyPr>
            <a:normAutofit fontScale="92500" lnSpcReduction="10000"/>
          </a:bodyPr>
          <a:lstStyle/>
          <a:p>
            <a:r>
              <a:rPr lang="de-DE" sz="20800" b="1" dirty="0">
                <a:solidFill>
                  <a:schemeClr val="bg2"/>
                </a:solidFill>
              </a:rPr>
              <a:t>01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2E34925-9C45-3ACB-7EAA-64EFC6471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4233" y="3429000"/>
            <a:ext cx="4951649" cy="1444521"/>
          </a:xfrm>
        </p:spPr>
        <p:txBody>
          <a:bodyPr>
            <a:noAutofit/>
          </a:bodyPr>
          <a:lstStyle/>
          <a:p>
            <a:r>
              <a:rPr lang="de-DE" sz="4000" dirty="0"/>
              <a:t>Welcome </a:t>
            </a:r>
            <a:r>
              <a:rPr lang="de-DE" sz="4000" dirty="0" err="1"/>
              <a:t>to</a:t>
            </a:r>
            <a:r>
              <a:rPr lang="de-DE" sz="4000" dirty="0"/>
              <a:t> Zürich &amp; Switzerland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89F4D668-C09C-27B1-F8C4-B61317FD76F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0E05211-C4A9-9249-B9D8-46974C86E382}" type="slidenum">
              <a:rPr lang="de-DE" smtClean="0"/>
              <a:t>3</a:t>
            </a:fld>
            <a:endParaRPr lang="de-DE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F98A2B6D-B484-82A2-5BBD-E78019EEC8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8399"/>
            <a:ext cx="6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de-DE" alt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021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F8CC89-2CCC-4F28-6A82-05ABE3A15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528" y="1252733"/>
            <a:ext cx="4860472" cy="80803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r-CH" dirty="0" err="1"/>
              <a:t>Become</a:t>
            </a:r>
            <a:r>
              <a:rPr lang="fr-CH" dirty="0"/>
              <a:t> a JCI World </a:t>
            </a:r>
            <a:r>
              <a:rPr lang="fr-CH" dirty="0" err="1"/>
              <a:t>Congress</a:t>
            </a:r>
            <a:r>
              <a:rPr lang="fr-CH" dirty="0"/>
              <a:t> 2023 </a:t>
            </a:r>
            <a:r>
              <a:rPr lang="fr-CH" dirty="0" err="1"/>
              <a:t>promoter</a:t>
            </a:r>
            <a:r>
              <a:rPr lang="fr-CH" dirty="0"/>
              <a:t>!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D0C818F-BC3D-910F-742D-379C10F064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5528" y="2759240"/>
            <a:ext cx="4758872" cy="2564928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CH" sz="1800" dirty="0" err="1"/>
              <a:t>Get</a:t>
            </a:r>
            <a:r>
              <a:rPr lang="fr-CH" sz="1800" dirty="0"/>
              <a:t> </a:t>
            </a:r>
            <a:r>
              <a:rPr lang="fr-CH" sz="1800" dirty="0" err="1"/>
              <a:t>your</a:t>
            </a:r>
            <a:r>
              <a:rPr lang="fr-CH" sz="1800" dirty="0"/>
              <a:t> ticket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CH" sz="1800" dirty="0" err="1"/>
              <a:t>Take</a:t>
            </a:r>
            <a:r>
              <a:rPr lang="fr-CH" sz="1800" dirty="0"/>
              <a:t> a selfie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CH" sz="1800" dirty="0"/>
              <a:t>Post </a:t>
            </a:r>
            <a:r>
              <a:rPr lang="fr-CH" sz="1800" dirty="0" err="1"/>
              <a:t>your</a:t>
            </a:r>
            <a:r>
              <a:rPr lang="fr-CH" sz="1800" dirty="0"/>
              <a:t> </a:t>
            </a:r>
            <a:r>
              <a:rPr lang="fr-CH" sz="1800" dirty="0" err="1"/>
              <a:t>picture</a:t>
            </a:r>
            <a:r>
              <a:rPr lang="fr-CH" sz="1800" dirty="0"/>
              <a:t> on Social Media and </a:t>
            </a:r>
            <a:r>
              <a:rPr lang="fr-CH" sz="1800" dirty="0" err="1"/>
              <a:t>nominate</a:t>
            </a:r>
            <a:r>
              <a:rPr lang="fr-CH" sz="1800" dirty="0"/>
              <a:t> (tag) 5 </a:t>
            </a:r>
            <a:r>
              <a:rPr lang="fr-CH" sz="1800" dirty="0" err="1"/>
              <a:t>other</a:t>
            </a:r>
            <a:r>
              <a:rPr lang="fr-CH" sz="1800" dirty="0"/>
              <a:t> </a:t>
            </a:r>
            <a:r>
              <a:rPr lang="fr-CH" sz="1800" dirty="0" err="1"/>
              <a:t>members</a:t>
            </a:r>
            <a:r>
              <a:rPr lang="fr-CH" sz="1800" dirty="0"/>
              <a:t> to </a:t>
            </a:r>
            <a:r>
              <a:rPr lang="fr-CH" sz="1800" dirty="0" err="1"/>
              <a:t>get</a:t>
            </a:r>
            <a:r>
              <a:rPr lang="fr-CH" sz="1800" dirty="0"/>
              <a:t> </a:t>
            </a:r>
            <a:r>
              <a:rPr lang="fr-CH" sz="1800" dirty="0" err="1"/>
              <a:t>their</a:t>
            </a:r>
            <a:r>
              <a:rPr lang="fr-CH" sz="1800" dirty="0"/>
              <a:t> ticket as </a:t>
            </a:r>
            <a:r>
              <a:rPr lang="fr-CH" sz="1800" dirty="0" err="1"/>
              <a:t>well</a:t>
            </a:r>
            <a:endParaRPr lang="fr-CH" sz="18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40449E7-6758-8E52-898D-FD852ABE8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5211-C4A9-9249-B9D8-46974C86E382}" type="slidenum">
              <a:rPr lang="de-DE" smtClean="0"/>
              <a:pPr/>
              <a:t>30</a:t>
            </a:fld>
            <a:endParaRPr lang="de-DE" dirty="0"/>
          </a:p>
        </p:txBody>
      </p:sp>
      <p:pic>
        <p:nvPicPr>
          <p:cNvPr id="6" name="Grafik 5" descr="Ein Bild, das Text, Person, Schild enthält.&#10;&#10;Automatisch generierte Beschreibung">
            <a:extLst>
              <a:ext uri="{FF2B5EF4-FFF2-40B4-BE49-F238E27FC236}">
                <a16:creationId xmlns:a16="http://schemas.microsoft.com/office/drawing/2014/main" id="{D125B326-6980-679D-172E-2B766AB87DF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5785" y="1069157"/>
            <a:ext cx="3905250" cy="5207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93062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74B7F9-5A97-8979-3EAA-FF6F35A1D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528" y="713089"/>
            <a:ext cx="10515600" cy="808035"/>
          </a:xfrm>
        </p:spPr>
        <p:txBody>
          <a:bodyPr/>
          <a:lstStyle/>
          <a:p>
            <a:r>
              <a:rPr lang="de-DE" dirty="0"/>
              <a:t>Reste </a:t>
            </a:r>
            <a:r>
              <a:rPr lang="de-DE" dirty="0" err="1"/>
              <a:t>informé</a:t>
            </a:r>
            <a:r>
              <a:rPr lang="de-DE" dirty="0"/>
              <a:t>!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8AAEB8-2A9C-ED37-AA9A-BCE939ACC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5528" y="2080814"/>
            <a:ext cx="6583158" cy="4351338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fr-FR" sz="2400" dirty="0"/>
              <a:t>Inscris-toi à la newsletter et reçois plus d'informations </a:t>
            </a:r>
            <a:r>
              <a:rPr lang="de-CH" sz="2400" dirty="0"/>
              <a:t>: </a:t>
            </a:r>
            <a:r>
              <a:rPr lang="de-CH" sz="2400" dirty="0">
                <a:hlinkClick r:id="rId3"/>
              </a:rPr>
              <a:t>www.jci-wc23.ch/</a:t>
            </a:r>
            <a:r>
              <a:rPr lang="de-CH" sz="2400" dirty="0"/>
              <a:t> </a:t>
            </a:r>
          </a:p>
          <a:p>
            <a:pPr>
              <a:spcBef>
                <a:spcPts val="1800"/>
              </a:spcBef>
            </a:pPr>
            <a:r>
              <a:rPr lang="de-CH" sz="2400" dirty="0"/>
              <a:t>Reste en </a:t>
            </a:r>
            <a:r>
              <a:rPr lang="de-CH" sz="2400" dirty="0" err="1"/>
              <a:t>contact</a:t>
            </a:r>
            <a:r>
              <a:rPr lang="de-CH" sz="2400" dirty="0"/>
              <a:t> </a:t>
            </a:r>
            <a:r>
              <a:rPr lang="de-CH" sz="2400" dirty="0" err="1"/>
              <a:t>avec</a:t>
            </a:r>
            <a:r>
              <a:rPr lang="de-CH" sz="2400" dirty="0"/>
              <a:t> </a:t>
            </a:r>
            <a:r>
              <a:rPr lang="de-CH" sz="2400" dirty="0" err="1"/>
              <a:t>nous</a:t>
            </a:r>
            <a:r>
              <a:rPr lang="de-CH" sz="2400" dirty="0"/>
              <a:t>! Suis-</a:t>
            </a:r>
            <a:r>
              <a:rPr lang="de-CH" sz="2400" dirty="0" err="1"/>
              <a:t>nous</a:t>
            </a:r>
            <a:r>
              <a:rPr lang="de-CH" sz="2400" dirty="0"/>
              <a:t> </a:t>
            </a:r>
            <a:r>
              <a:rPr lang="de-CH" sz="2400" dirty="0" err="1"/>
              <a:t>sur</a:t>
            </a:r>
            <a:r>
              <a:rPr lang="de-CH" sz="2400" dirty="0"/>
              <a:t> Instagram @jciwc2023</a:t>
            </a:r>
          </a:p>
          <a:p>
            <a:pPr>
              <a:spcBef>
                <a:spcPts val="1800"/>
              </a:spcBef>
            </a:pPr>
            <a:r>
              <a:rPr lang="de-CH" sz="2400" dirty="0"/>
              <a:t>Des Questions? </a:t>
            </a:r>
            <a:r>
              <a:rPr lang="de-CH" sz="2400" dirty="0">
                <a:hlinkClick r:id="rId4"/>
              </a:rPr>
              <a:t>hello@jci-wc23.ch</a:t>
            </a:r>
            <a:endParaRPr lang="de-CH" sz="2400" dirty="0"/>
          </a:p>
          <a:p>
            <a:pPr marL="0" indent="0">
              <a:spcBef>
                <a:spcPts val="1800"/>
              </a:spcBef>
              <a:buNone/>
            </a:pPr>
            <a:endParaRPr lang="de-CH" dirty="0"/>
          </a:p>
          <a:p>
            <a:pPr>
              <a:spcBef>
                <a:spcPts val="1800"/>
              </a:spcBef>
            </a:pP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B663F39-609B-33AD-DA26-14D765867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5211-C4A9-9249-B9D8-46974C86E382}" type="slidenum">
              <a:rPr lang="de-DE" smtClean="0"/>
              <a:pPr/>
              <a:t>31</a:t>
            </a:fld>
            <a:endParaRPr lang="de-DE" dirty="0"/>
          </a:p>
        </p:txBody>
      </p:sp>
      <p:pic>
        <p:nvPicPr>
          <p:cNvPr id="5" name="Picture 2" descr="KEEP CALM AND BUY YOUR TICKET Poster | puntoticket | Keep ...">
            <a:extLst>
              <a:ext uri="{FF2B5EF4-FFF2-40B4-BE49-F238E27FC236}">
                <a16:creationId xmlns:a16="http://schemas.microsoft.com/office/drawing/2014/main" id="{E60DA79F-7A08-9E61-88B7-C0713C7A0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330" y="1527554"/>
            <a:ext cx="3259622" cy="380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Qr code&#10;&#10;Description automatically generated">
            <a:extLst>
              <a:ext uri="{FF2B5EF4-FFF2-40B4-BE49-F238E27FC236}">
                <a16:creationId xmlns:a16="http://schemas.microsoft.com/office/drawing/2014/main" id="{C39A0B00-E47A-500F-345E-BB8447B8D9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682" y="4674626"/>
            <a:ext cx="1401580" cy="14015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B35F888-046D-E08E-790B-628700A5A9FF}"/>
              </a:ext>
            </a:extLst>
          </p:cNvPr>
          <p:cNvSpPr txBox="1"/>
          <p:nvPr/>
        </p:nvSpPr>
        <p:spPr>
          <a:xfrm>
            <a:off x="1235528" y="6068983"/>
            <a:ext cx="1279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Facebook</a:t>
            </a:r>
            <a:endParaRPr lang="en-CH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6BFF2D6-A52D-821B-D94E-5A596DA158A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094463" y="4674626"/>
            <a:ext cx="1401580" cy="14015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9836B2-3F13-7B6D-A0FA-2A39B422BBD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169784" y="4683564"/>
            <a:ext cx="1401580" cy="140158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8443934-1090-8672-35E6-9170D9788874}"/>
              </a:ext>
            </a:extLst>
          </p:cNvPr>
          <p:cNvSpPr txBox="1"/>
          <p:nvPr/>
        </p:nvSpPr>
        <p:spPr>
          <a:xfrm>
            <a:off x="3202656" y="6105249"/>
            <a:ext cx="1279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Instagram</a:t>
            </a:r>
            <a:endParaRPr lang="en-CH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1FBE64-C334-AF86-D83C-3003C47172B6}"/>
              </a:ext>
            </a:extLst>
          </p:cNvPr>
          <p:cNvSpPr txBox="1"/>
          <p:nvPr/>
        </p:nvSpPr>
        <p:spPr>
          <a:xfrm>
            <a:off x="5321689" y="6105249"/>
            <a:ext cx="1279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LinkedIn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1500060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Wasser, draußen, Himmel, Szene enthält.&#10;&#10;Automatisch generierte Beschreibung">
            <a:extLst>
              <a:ext uri="{FF2B5EF4-FFF2-40B4-BE49-F238E27FC236}">
                <a16:creationId xmlns:a16="http://schemas.microsoft.com/office/drawing/2014/main" id="{5CF195D8-24D6-716D-8AAB-F745D8E997D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3100" y="-1"/>
            <a:ext cx="10248899" cy="685800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2A251C8-AC7E-F860-EA17-E7AB6B16CB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6451600" cy="6858000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5783643-065C-5716-67E3-F58F84609A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1711" y="2280223"/>
            <a:ext cx="3005633" cy="2593298"/>
          </a:xfrm>
        </p:spPr>
        <p:txBody>
          <a:bodyPr>
            <a:normAutofit fontScale="92500" lnSpcReduction="10000"/>
          </a:bodyPr>
          <a:lstStyle/>
          <a:p>
            <a:r>
              <a:rPr lang="de-DE" sz="20800" b="1" dirty="0">
                <a:solidFill>
                  <a:schemeClr val="bg2"/>
                </a:solidFill>
              </a:rPr>
              <a:t>09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2E34925-9C45-3ACB-7EAA-64EFC6471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4233" y="3429000"/>
            <a:ext cx="4951649" cy="1444521"/>
          </a:xfrm>
        </p:spPr>
        <p:txBody>
          <a:bodyPr>
            <a:noAutofit/>
          </a:bodyPr>
          <a:lstStyle/>
          <a:p>
            <a:r>
              <a:rPr lang="de-DE" sz="4000" dirty="0"/>
              <a:t>Team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89F4D668-C09C-27B1-F8C4-B61317FD76F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0E05211-C4A9-9249-B9D8-46974C86E382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02978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848C1A4F-6031-41EE-8D81-1EEDD74EF15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473" imgH="473" progId="TCLayout.ActiveDocument.1">
                  <p:embed/>
                </p:oleObj>
              </mc:Choice>
              <mc:Fallback>
                <p:oleObj name="think-cell Folie" r:id="rId4" imgW="473" imgH="473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848C1A4F-6031-41EE-8D81-1EEDD74EF1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4914A8E-1D6E-49C1-92D7-2123980F5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5211-C4A9-9249-B9D8-46974C86E382}" type="slidenum">
              <a:rPr lang="de-DE" smtClean="0"/>
              <a:pPr/>
              <a:t>33</a:t>
            </a:fld>
            <a:endParaRPr lang="de-DE" dirty="0"/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3A067F63-38C0-40C7-983F-0E85C4BF3D77}"/>
              </a:ext>
            </a:extLst>
          </p:cNvPr>
          <p:cNvCxnSpPr>
            <a:cxnSpLocks/>
            <a:stCxn id="14" idx="2"/>
            <a:endCxn id="25" idx="0"/>
          </p:cNvCxnSpPr>
          <p:nvPr/>
        </p:nvCxnSpPr>
        <p:spPr>
          <a:xfrm>
            <a:off x="2925996" y="3276461"/>
            <a:ext cx="0" cy="1765998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2BE7646B-55C7-4C11-8389-F454F66FAC62}"/>
              </a:ext>
            </a:extLst>
          </p:cNvPr>
          <p:cNvCxnSpPr>
            <a:cxnSpLocks/>
            <a:stCxn id="15" idx="2"/>
            <a:endCxn id="48" idx="0"/>
          </p:cNvCxnSpPr>
          <p:nvPr/>
        </p:nvCxnSpPr>
        <p:spPr>
          <a:xfrm flipH="1">
            <a:off x="4651237" y="3276461"/>
            <a:ext cx="1" cy="2811319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918BB9FA-820F-4130-BB9C-40B5BAAC84B3}"/>
              </a:ext>
            </a:extLst>
          </p:cNvPr>
          <p:cNvCxnSpPr>
            <a:cxnSpLocks/>
            <a:stCxn id="36" idx="2"/>
            <a:endCxn id="3" idx="0"/>
          </p:cNvCxnSpPr>
          <p:nvPr/>
        </p:nvCxnSpPr>
        <p:spPr>
          <a:xfrm>
            <a:off x="6380465" y="3271902"/>
            <a:ext cx="0" cy="2815878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2C6AF1B2-F129-4029-870F-A5D5E2A0A9CD}"/>
              </a:ext>
            </a:extLst>
          </p:cNvPr>
          <p:cNvCxnSpPr>
            <a:cxnSpLocks/>
            <a:stCxn id="55" idx="2"/>
            <a:endCxn id="37" idx="0"/>
          </p:cNvCxnSpPr>
          <p:nvPr/>
        </p:nvCxnSpPr>
        <p:spPr>
          <a:xfrm>
            <a:off x="8097968" y="3276460"/>
            <a:ext cx="0" cy="1243339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2F001128-649A-4E5C-847B-DBEAE20CA6B3}"/>
              </a:ext>
            </a:extLst>
          </p:cNvPr>
          <p:cNvCxnSpPr>
            <a:cxnSpLocks/>
            <a:stCxn id="47" idx="2"/>
            <a:endCxn id="27" idx="0"/>
          </p:cNvCxnSpPr>
          <p:nvPr/>
        </p:nvCxnSpPr>
        <p:spPr>
          <a:xfrm>
            <a:off x="9826966" y="3274945"/>
            <a:ext cx="0" cy="1244854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546F9072-AB1C-4258-A55F-2279A178496F}"/>
              </a:ext>
            </a:extLst>
          </p:cNvPr>
          <p:cNvSpPr/>
          <p:nvPr/>
        </p:nvSpPr>
        <p:spPr>
          <a:xfrm>
            <a:off x="0" y="0"/>
            <a:ext cx="1914189" cy="54593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latin typeface="Helvetica Neue" panose="02000503000000020004"/>
            </a:endParaRPr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56D373BB-37D7-4DF6-80D0-24DB6A294E1D}"/>
              </a:ext>
            </a:extLst>
          </p:cNvPr>
          <p:cNvCxnSpPr>
            <a:cxnSpLocks/>
            <a:stCxn id="16" idx="2"/>
            <a:endCxn id="76" idx="0"/>
          </p:cNvCxnSpPr>
          <p:nvPr/>
        </p:nvCxnSpPr>
        <p:spPr>
          <a:xfrm>
            <a:off x="1196769" y="3276461"/>
            <a:ext cx="0" cy="2285262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hteck 12">
            <a:extLst>
              <a:ext uri="{FF2B5EF4-FFF2-40B4-BE49-F238E27FC236}">
                <a16:creationId xmlns:a16="http://schemas.microsoft.com/office/drawing/2014/main" id="{8FA830F5-E2BE-4161-80F2-8BC95E4E3B2C}"/>
              </a:ext>
            </a:extLst>
          </p:cNvPr>
          <p:cNvSpPr/>
          <p:nvPr/>
        </p:nvSpPr>
        <p:spPr>
          <a:xfrm>
            <a:off x="495996" y="654104"/>
            <a:ext cx="1710000" cy="468000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36000" rtlCol="0" anchor="ctr" anchorCtr="1"/>
          <a:lstStyle/>
          <a:p>
            <a:pPr algn="ctr"/>
            <a:r>
              <a:rPr lang="de-CH" sz="1000" b="1" dirty="0">
                <a:solidFill>
                  <a:schemeClr val="bg1"/>
                </a:solidFill>
                <a:latin typeface="Helvetica Neue" panose="02000503000000020004"/>
              </a:rPr>
              <a:t>COC </a:t>
            </a:r>
            <a:r>
              <a:rPr lang="de-CH" sz="1000" b="1" dirty="0" err="1">
                <a:solidFill>
                  <a:schemeClr val="bg1"/>
                </a:solidFill>
                <a:latin typeface="Helvetica Neue" panose="02000503000000020004"/>
              </a:rPr>
              <a:t>Director</a:t>
            </a:r>
            <a:endParaRPr lang="de-CH" sz="1000" b="1" dirty="0">
              <a:solidFill>
                <a:schemeClr val="bg1"/>
              </a:solidFill>
              <a:latin typeface="Helvetica Neue" panose="02000503000000020004"/>
            </a:endParaRP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Gloria Betschart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3F19C189-276E-49D5-82B7-624C5884FF71}"/>
              </a:ext>
            </a:extLst>
          </p:cNvPr>
          <p:cNvSpPr/>
          <p:nvPr/>
        </p:nvSpPr>
        <p:spPr>
          <a:xfrm>
            <a:off x="2205996" y="2808461"/>
            <a:ext cx="1440000" cy="468000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36000" rtlCol="0" anchor="ctr" anchorCtr="1"/>
          <a:lstStyle/>
          <a:p>
            <a:pPr algn="ctr"/>
            <a:r>
              <a:rPr lang="de-CH" sz="1000" b="1" dirty="0" err="1">
                <a:solidFill>
                  <a:schemeClr val="bg1"/>
                </a:solidFill>
                <a:latin typeface="Helvetica Neue" panose="02000503000000020004"/>
              </a:rPr>
              <a:t>Director</a:t>
            </a:r>
            <a:r>
              <a:rPr lang="de-CH" sz="1000" b="1" dirty="0">
                <a:solidFill>
                  <a:schemeClr val="bg1"/>
                </a:solidFill>
                <a:latin typeface="Helvetica Neue" panose="02000503000000020004"/>
              </a:rPr>
              <a:t> </a:t>
            </a:r>
            <a:r>
              <a:rPr lang="de-CH" sz="1000" b="1" dirty="0" err="1">
                <a:solidFill>
                  <a:schemeClr val="bg1"/>
                </a:solidFill>
                <a:latin typeface="Helvetica Neue" panose="02000503000000020004"/>
              </a:rPr>
              <a:t>Program</a:t>
            </a:r>
            <a:endParaRPr lang="de-CH" sz="1000" b="1" dirty="0">
              <a:solidFill>
                <a:schemeClr val="bg1"/>
              </a:solidFill>
              <a:latin typeface="Helvetica Neue" panose="02000503000000020004"/>
            </a:endParaRP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André Hess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E5EA74D3-2D04-4F6D-A0D4-A008BD0C8819}"/>
              </a:ext>
            </a:extLst>
          </p:cNvPr>
          <p:cNvSpPr/>
          <p:nvPr/>
        </p:nvSpPr>
        <p:spPr>
          <a:xfrm>
            <a:off x="3931238" y="2808461"/>
            <a:ext cx="1440000" cy="468000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36000" rtlCol="0" anchor="ctr" anchorCtr="1"/>
          <a:lstStyle/>
          <a:p>
            <a:pPr algn="ctr"/>
            <a:r>
              <a:rPr lang="de-CH" sz="1000" b="1" dirty="0" err="1">
                <a:solidFill>
                  <a:schemeClr val="bg1"/>
                </a:solidFill>
                <a:latin typeface="Helvetica Neue" panose="02000503000000020004"/>
              </a:rPr>
              <a:t>Director</a:t>
            </a:r>
            <a:r>
              <a:rPr lang="de-CH" sz="1000" b="1" dirty="0">
                <a:solidFill>
                  <a:schemeClr val="bg1"/>
                </a:solidFill>
                <a:latin typeface="Helvetica Neue" panose="02000503000000020004"/>
              </a:rPr>
              <a:t> </a:t>
            </a:r>
            <a:r>
              <a:rPr lang="de-CH" sz="1000" b="1" dirty="0" err="1">
                <a:solidFill>
                  <a:schemeClr val="bg1"/>
                </a:solidFill>
                <a:latin typeface="Helvetica Neue" panose="02000503000000020004"/>
              </a:rPr>
              <a:t>MarCom</a:t>
            </a:r>
            <a:endParaRPr lang="de-CH" sz="1000" b="1" dirty="0">
              <a:solidFill>
                <a:schemeClr val="bg1"/>
              </a:solidFill>
              <a:latin typeface="Helvetica Neue" panose="02000503000000020004"/>
            </a:endParaRP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Flavio Niederhauser Martina Häberle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9979A8CB-4C06-4B64-8B12-53178ABD69AB}"/>
              </a:ext>
            </a:extLst>
          </p:cNvPr>
          <p:cNvSpPr/>
          <p:nvPr/>
        </p:nvSpPr>
        <p:spPr>
          <a:xfrm>
            <a:off x="476769" y="2808461"/>
            <a:ext cx="1440000" cy="468000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36000" rtlCol="0" anchor="ctr" anchorCtr="1"/>
          <a:lstStyle/>
          <a:p>
            <a:pPr algn="ctr"/>
            <a:r>
              <a:rPr lang="de-CH" sz="1000" b="1" dirty="0" err="1">
                <a:solidFill>
                  <a:schemeClr val="bg1"/>
                </a:solidFill>
                <a:latin typeface="Helvetica Neue" panose="02000503000000020004"/>
              </a:rPr>
              <a:t>Director</a:t>
            </a:r>
            <a:r>
              <a:rPr lang="de-CH" sz="1000" b="1" dirty="0">
                <a:solidFill>
                  <a:schemeClr val="bg1"/>
                </a:solidFill>
                <a:latin typeface="Helvetica Neue" panose="02000503000000020004"/>
              </a:rPr>
              <a:t> Sponsoring </a:t>
            </a:r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Chris Baeriswyl (</a:t>
            </a:r>
            <a:r>
              <a:rPr lang="de-CH" sz="1000" dirty="0" err="1">
                <a:solidFill>
                  <a:schemeClr val="bg1"/>
                </a:solidFill>
                <a:latin typeface="Helvetica Neue" panose="02000503000000020004"/>
              </a:rPr>
              <a:t>a.i</a:t>
            </a:r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.)</a:t>
            </a: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JB </a:t>
            </a:r>
            <a:r>
              <a:rPr lang="de-CH" sz="1000" dirty="0" err="1">
                <a:solidFill>
                  <a:schemeClr val="bg1"/>
                </a:solidFill>
                <a:latin typeface="Helvetica Neue" panose="02000503000000020004"/>
              </a:rPr>
              <a:t>Helip</a:t>
            </a:r>
            <a:endParaRPr lang="de-CH" sz="1000" dirty="0">
              <a:solidFill>
                <a:schemeClr val="bg1"/>
              </a:solidFill>
              <a:latin typeface="Helvetica Neue" panose="02000503000000020004"/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667038DE-C48F-4156-AD66-E59C86C8D827}"/>
              </a:ext>
            </a:extLst>
          </p:cNvPr>
          <p:cNvSpPr/>
          <p:nvPr/>
        </p:nvSpPr>
        <p:spPr>
          <a:xfrm>
            <a:off x="476769" y="5040202"/>
            <a:ext cx="1440000" cy="46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" tIns="0" rIns="126000" bIns="36000" rtlCol="0" anchor="ctr" anchorCtr="0"/>
          <a:lstStyle/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Restaurants</a:t>
            </a: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open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1BD10B02-8D19-4726-9490-D32CEB9E8C1A}"/>
              </a:ext>
            </a:extLst>
          </p:cNvPr>
          <p:cNvSpPr/>
          <p:nvPr/>
        </p:nvSpPr>
        <p:spPr>
          <a:xfrm>
            <a:off x="495996" y="1184491"/>
            <a:ext cx="1710000" cy="468000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36000" rtlCol="0" anchor="ctr" anchorCtr="1"/>
          <a:lstStyle/>
          <a:p>
            <a:pPr algn="ctr"/>
            <a:r>
              <a:rPr lang="de-CH" sz="1000" b="1" dirty="0">
                <a:solidFill>
                  <a:schemeClr val="bg1"/>
                </a:solidFill>
                <a:latin typeface="Helvetica Neue" panose="02000503000000020004"/>
              </a:rPr>
              <a:t>Legal </a:t>
            </a:r>
            <a:r>
              <a:rPr lang="de-CH" sz="1000" b="1" dirty="0" err="1">
                <a:solidFill>
                  <a:schemeClr val="bg1"/>
                </a:solidFill>
                <a:latin typeface="Helvetica Neue" panose="02000503000000020004"/>
              </a:rPr>
              <a:t>Counsel</a:t>
            </a:r>
            <a:endParaRPr lang="de-CH" sz="1000" b="1" dirty="0">
              <a:solidFill>
                <a:schemeClr val="bg1"/>
              </a:solidFill>
              <a:latin typeface="Helvetica Neue" panose="02000503000000020004"/>
            </a:endParaRP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Pascal Zysset &amp; Corina </a:t>
            </a:r>
            <a:r>
              <a:rPr lang="de-CH" sz="1000" dirty="0" err="1">
                <a:solidFill>
                  <a:schemeClr val="bg1"/>
                </a:solidFill>
                <a:latin typeface="Helvetica Neue" panose="02000503000000020004"/>
              </a:rPr>
              <a:t>Peiry</a:t>
            </a:r>
            <a:endParaRPr lang="de-CH" sz="1000" dirty="0">
              <a:solidFill>
                <a:schemeClr val="bg1"/>
              </a:solidFill>
              <a:latin typeface="Helvetica Neue" panose="02000503000000020004"/>
            </a:endParaRP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EA756ACE-2C74-44E8-ABF2-C6F998A9C73A}"/>
              </a:ext>
            </a:extLst>
          </p:cNvPr>
          <p:cNvSpPr/>
          <p:nvPr/>
        </p:nvSpPr>
        <p:spPr>
          <a:xfrm>
            <a:off x="2310857" y="1750249"/>
            <a:ext cx="1710000" cy="468000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36000" rtlCol="0" anchor="ctr" anchorCtr="1"/>
          <a:lstStyle/>
          <a:p>
            <a:pPr algn="ctr"/>
            <a:r>
              <a:rPr lang="de-CH" sz="1000" b="1" dirty="0">
                <a:solidFill>
                  <a:schemeClr val="bg1"/>
                </a:solidFill>
                <a:latin typeface="Helvetica Neue" panose="02000503000000020004"/>
              </a:rPr>
              <a:t>COC </a:t>
            </a:r>
            <a:r>
              <a:rPr lang="de-CH" sz="1000" b="1" dirty="0" err="1">
                <a:solidFill>
                  <a:schemeClr val="bg1"/>
                </a:solidFill>
                <a:latin typeface="Helvetica Neue" panose="02000503000000020004"/>
              </a:rPr>
              <a:t>Advisor</a:t>
            </a:r>
            <a:endParaRPr lang="de-CH" sz="1000" b="1" dirty="0">
              <a:solidFill>
                <a:schemeClr val="bg1"/>
              </a:solidFill>
              <a:latin typeface="Helvetica Neue" panose="02000503000000020004"/>
            </a:endParaRP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Marco Hauger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93646D78-BD1B-42FD-A038-2998338D3DA7}"/>
              </a:ext>
            </a:extLst>
          </p:cNvPr>
          <p:cNvSpPr/>
          <p:nvPr/>
        </p:nvSpPr>
        <p:spPr>
          <a:xfrm>
            <a:off x="495996" y="1750249"/>
            <a:ext cx="1710000" cy="468000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36000" rtlCol="0" anchor="ctr" anchorCtr="1"/>
          <a:lstStyle/>
          <a:p>
            <a:pPr algn="ctr"/>
            <a:r>
              <a:rPr lang="de-CH" sz="1000" b="1" dirty="0">
                <a:solidFill>
                  <a:schemeClr val="bg1"/>
                </a:solidFill>
                <a:latin typeface="Helvetica Neue" panose="02000503000000020004"/>
              </a:rPr>
              <a:t>Finance Manager</a:t>
            </a: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Sven Steger &amp; Kevin Villa</a:t>
            </a:r>
            <a:b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</a:br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Thomas Zenner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00DAD339-43C5-4148-A0C3-F418FF4ABA14}"/>
              </a:ext>
            </a:extLst>
          </p:cNvPr>
          <p:cNvSpPr/>
          <p:nvPr/>
        </p:nvSpPr>
        <p:spPr>
          <a:xfrm>
            <a:off x="2205996" y="3477898"/>
            <a:ext cx="1440000" cy="468000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" tIns="0" rIns="126000" bIns="36000" rtlCol="0" anchor="ctr" anchorCtr="0"/>
          <a:lstStyle/>
          <a:p>
            <a:pPr algn="ctr"/>
            <a:r>
              <a:rPr lang="de-CH" sz="1000">
                <a:solidFill>
                  <a:schemeClr val="bg1"/>
                </a:solidFill>
                <a:latin typeface="Helvetica Neue" panose="02000503000000020004"/>
              </a:rPr>
              <a:t>JCI Senate</a:t>
            </a:r>
            <a:endParaRPr lang="de-CH" sz="1000" dirty="0">
              <a:solidFill>
                <a:schemeClr val="bg1"/>
              </a:solidFill>
              <a:latin typeface="Helvetica Neue" panose="02000503000000020004"/>
            </a:endParaRP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Tanja Geiger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1CFA2B01-89E2-42D8-B794-7C6B7D6E2F23}"/>
              </a:ext>
            </a:extLst>
          </p:cNvPr>
          <p:cNvSpPr/>
          <p:nvPr/>
        </p:nvSpPr>
        <p:spPr>
          <a:xfrm>
            <a:off x="2205996" y="3999418"/>
            <a:ext cx="1440000" cy="468000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" tIns="0" rIns="126000" bIns="36000" rtlCol="0" anchor="ctr" anchorCtr="0"/>
          <a:lstStyle/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Official</a:t>
            </a: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Simone Glarner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7513C1F4-2D34-4998-8BD3-05E96CCA5C11}"/>
              </a:ext>
            </a:extLst>
          </p:cNvPr>
          <p:cNvSpPr/>
          <p:nvPr/>
        </p:nvSpPr>
        <p:spPr>
          <a:xfrm>
            <a:off x="2205996" y="4520938"/>
            <a:ext cx="1440000" cy="468000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" tIns="0" rIns="126000" bIns="36000" rtlCol="0" anchor="ctr" anchorCtr="0"/>
          <a:lstStyle/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Trainings</a:t>
            </a: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Santo Costanza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A3CF93F2-1AFE-42D7-A43B-F07BCAE8AED2}"/>
              </a:ext>
            </a:extLst>
          </p:cNvPr>
          <p:cNvSpPr/>
          <p:nvPr/>
        </p:nvSpPr>
        <p:spPr>
          <a:xfrm>
            <a:off x="2205996" y="5042459"/>
            <a:ext cx="1440000" cy="468000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" tIns="0" rIns="126000" bIns="36000" rtlCol="0" anchor="ctr" anchorCtr="0"/>
          <a:lstStyle/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Leisure</a:t>
            </a: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Matthias Berger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267EB3AB-1758-42D2-B756-FCF88074982D}"/>
              </a:ext>
            </a:extLst>
          </p:cNvPr>
          <p:cNvSpPr/>
          <p:nvPr/>
        </p:nvSpPr>
        <p:spPr>
          <a:xfrm>
            <a:off x="3931237" y="5565119"/>
            <a:ext cx="1440000" cy="468000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" tIns="0" rIns="126000" bIns="36000" rtlCol="0" anchor="ctr" anchorCtr="0"/>
          <a:lstStyle/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Merchandising</a:t>
            </a: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Martina Häberle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9024DE3A-F66E-4F96-BF07-190635BD6FE3}"/>
              </a:ext>
            </a:extLst>
          </p:cNvPr>
          <p:cNvSpPr/>
          <p:nvPr/>
        </p:nvSpPr>
        <p:spPr>
          <a:xfrm>
            <a:off x="9106966" y="4519799"/>
            <a:ext cx="1440000" cy="468000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" tIns="0" rIns="126000" bIns="36000" rtlCol="0" anchor="ctr" anchorCtr="0"/>
          <a:lstStyle/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VISA</a:t>
            </a: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Hans Schubiger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813C7E2D-2C2E-49AE-9BA9-4304E9E3092C}"/>
              </a:ext>
            </a:extLst>
          </p:cNvPr>
          <p:cNvSpPr/>
          <p:nvPr/>
        </p:nvSpPr>
        <p:spPr>
          <a:xfrm>
            <a:off x="3931237" y="5044186"/>
            <a:ext cx="1440000" cy="468000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" tIns="0" rIns="126000" bIns="36000" rtlCol="0" anchor="ctr" anchorCtr="0"/>
          <a:lstStyle/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Web</a:t>
            </a: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Martina Häberle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18AA463C-1DBC-4A77-B62C-3911B2B07EFB}"/>
              </a:ext>
            </a:extLst>
          </p:cNvPr>
          <p:cNvSpPr/>
          <p:nvPr/>
        </p:nvSpPr>
        <p:spPr>
          <a:xfrm>
            <a:off x="5660465" y="3997139"/>
            <a:ext cx="1440000" cy="468000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" tIns="0" rIns="126000" bIns="36000" rtlCol="0" anchor="ctr" anchorCtr="0"/>
          <a:lstStyle/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Technical Equipment</a:t>
            </a: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David Marti</a:t>
            </a: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F00596A2-2500-4ED5-9952-68CDECBE2A8B}"/>
              </a:ext>
            </a:extLst>
          </p:cNvPr>
          <p:cNvSpPr/>
          <p:nvPr/>
        </p:nvSpPr>
        <p:spPr>
          <a:xfrm>
            <a:off x="5660465" y="5042459"/>
            <a:ext cx="1440000" cy="46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" tIns="0" rIns="126000" bIns="36000" rtlCol="0" anchor="ctr" anchorCtr="0"/>
          <a:lstStyle/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GA</a:t>
            </a: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open  </a:t>
            </a: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788E98B7-E3F6-4242-B413-951A70FBEB5A}"/>
              </a:ext>
            </a:extLst>
          </p:cNvPr>
          <p:cNvSpPr/>
          <p:nvPr/>
        </p:nvSpPr>
        <p:spPr>
          <a:xfrm>
            <a:off x="7377968" y="3477518"/>
            <a:ext cx="1440000" cy="468000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" tIns="0" rIns="126000" bIns="36000" rtlCol="0" anchor="ctr" anchorCtr="0"/>
          <a:lstStyle/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Rooms / Hotels</a:t>
            </a:r>
          </a:p>
          <a:p>
            <a:pPr algn="ctr"/>
            <a:r>
              <a:rPr lang="de-CH" sz="1000">
                <a:solidFill>
                  <a:schemeClr val="bg1"/>
                </a:solidFill>
                <a:latin typeface="Helvetica Neue" panose="02000503000000020004"/>
              </a:rPr>
              <a:t>Diane Rebstein</a:t>
            </a:r>
            <a:endParaRPr lang="de-CH" sz="1000" dirty="0">
              <a:solidFill>
                <a:schemeClr val="bg1"/>
              </a:solidFill>
              <a:latin typeface="Helvetica Neue" panose="02000503000000020004"/>
            </a:endParaRP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980DB1C9-CC44-487D-BF2F-068406E105FF}"/>
              </a:ext>
            </a:extLst>
          </p:cNvPr>
          <p:cNvSpPr txBox="1">
            <a:spLocks/>
          </p:cNvSpPr>
          <p:nvPr/>
        </p:nvSpPr>
        <p:spPr>
          <a:xfrm>
            <a:off x="11110191" y="263615"/>
            <a:ext cx="818874" cy="3261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de-CH" sz="1200" dirty="0">
                <a:solidFill>
                  <a:schemeClr val="accent6">
                    <a:lumMod val="75000"/>
                  </a:schemeClr>
                </a:solidFill>
                <a:latin typeface="Helvetica Neue" panose="02000503000000020004"/>
              </a:rPr>
              <a:t>COC Board</a:t>
            </a: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39DDD815-EECF-4BE3-A954-8B080B03A6FD}"/>
              </a:ext>
            </a:extLst>
          </p:cNvPr>
          <p:cNvSpPr/>
          <p:nvPr/>
        </p:nvSpPr>
        <p:spPr>
          <a:xfrm>
            <a:off x="6163235" y="1747792"/>
            <a:ext cx="1934732" cy="46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" tIns="0" rIns="126000" bIns="36000" rtlCol="0" anchor="ctr" anchorCtr="0"/>
          <a:lstStyle/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National &amp; International Bianca Mertens</a:t>
            </a: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DD24B022-42F3-4813-B323-8660AC7C5E1E}"/>
              </a:ext>
            </a:extLst>
          </p:cNvPr>
          <p:cNvSpPr/>
          <p:nvPr/>
        </p:nvSpPr>
        <p:spPr>
          <a:xfrm>
            <a:off x="476769" y="4518682"/>
            <a:ext cx="1440000" cy="468000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" tIns="0" rIns="126000" bIns="36000" rtlCol="0" anchor="ctr" anchorCtr="0"/>
          <a:lstStyle/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Supporter Wall</a:t>
            </a: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Beat Eberle</a:t>
            </a: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B3B05E7B-2FF7-42E2-8CAD-C86E66268446}"/>
              </a:ext>
            </a:extLst>
          </p:cNvPr>
          <p:cNvSpPr/>
          <p:nvPr/>
        </p:nvSpPr>
        <p:spPr>
          <a:xfrm>
            <a:off x="5660465" y="2803902"/>
            <a:ext cx="1440000" cy="468000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36000" rtlCol="0" anchor="ctr" anchorCtr="1"/>
          <a:lstStyle/>
          <a:p>
            <a:pPr algn="ctr"/>
            <a:r>
              <a:rPr lang="de-CH" sz="1000" b="1" dirty="0" err="1">
                <a:solidFill>
                  <a:schemeClr val="bg1"/>
                </a:solidFill>
                <a:latin typeface="Helvetica Neue" panose="02000503000000020004"/>
              </a:rPr>
              <a:t>Director</a:t>
            </a:r>
            <a:r>
              <a:rPr lang="de-CH" sz="1000" b="1" dirty="0">
                <a:solidFill>
                  <a:schemeClr val="bg1"/>
                </a:solidFill>
                <a:latin typeface="Helvetica Neue" panose="02000503000000020004"/>
              </a:rPr>
              <a:t> </a:t>
            </a:r>
            <a:r>
              <a:rPr lang="de-CH" sz="1000" b="1" dirty="0" err="1">
                <a:solidFill>
                  <a:schemeClr val="bg1"/>
                </a:solidFill>
                <a:latin typeface="Helvetica Neue" panose="02000503000000020004"/>
              </a:rPr>
              <a:t>Logistics</a:t>
            </a:r>
            <a:endParaRPr lang="de-CH" sz="1000" b="1" dirty="0">
              <a:solidFill>
                <a:schemeClr val="bg1"/>
              </a:solidFill>
              <a:latin typeface="Helvetica Neue" panose="02000503000000020004"/>
            </a:endParaRP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David Marti</a:t>
            </a: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Yannic Walther</a:t>
            </a:r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7FAFADF2-1EAC-4485-B67E-2B4A4DBEBE84}"/>
              </a:ext>
            </a:extLst>
          </p:cNvPr>
          <p:cNvSpPr/>
          <p:nvPr/>
        </p:nvSpPr>
        <p:spPr>
          <a:xfrm>
            <a:off x="7377968" y="4519799"/>
            <a:ext cx="1440000" cy="468000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" tIns="0" rIns="126000" bIns="36000" rtlCol="0" anchor="ctr" anchorCtr="0"/>
          <a:lstStyle/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Check-In Messe &amp; Welcome Desk</a:t>
            </a: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Olivia Lattmann</a:t>
            </a: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4E4C3299-591A-4E91-B022-5B2158D0A005}"/>
              </a:ext>
            </a:extLst>
          </p:cNvPr>
          <p:cNvSpPr/>
          <p:nvPr/>
        </p:nvSpPr>
        <p:spPr>
          <a:xfrm>
            <a:off x="5660465" y="4519799"/>
            <a:ext cx="1440000" cy="468000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" tIns="0" rIns="126000" bIns="36000" rtlCol="0" anchor="ctr" anchorCtr="0"/>
          <a:lstStyle/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Tradeshow </a:t>
            </a: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Tina Kramer</a:t>
            </a:r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0F6BD7B2-5740-43DE-8C21-8552D9897B3D}"/>
              </a:ext>
            </a:extLst>
          </p:cNvPr>
          <p:cNvSpPr/>
          <p:nvPr/>
        </p:nvSpPr>
        <p:spPr>
          <a:xfrm>
            <a:off x="3931237" y="4523254"/>
            <a:ext cx="1440000" cy="468000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" tIns="0" rIns="126000" bIns="36000" rtlCol="0" anchor="ctr" anchorCtr="0"/>
          <a:lstStyle/>
          <a:p>
            <a:pPr algn="ctr"/>
            <a:r>
              <a:rPr lang="de-CH" sz="1000" dirty="0" err="1">
                <a:solidFill>
                  <a:schemeClr val="bg1"/>
                </a:solidFill>
                <a:latin typeface="Helvetica Neue" panose="02000503000000020004"/>
              </a:rPr>
              <a:t>Social</a:t>
            </a:r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 Media</a:t>
            </a: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Julie Marti</a:t>
            </a: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69BD0550-7C58-4657-83A9-D38D1D6BCCC6}"/>
              </a:ext>
            </a:extLst>
          </p:cNvPr>
          <p:cNvSpPr/>
          <p:nvPr/>
        </p:nvSpPr>
        <p:spPr>
          <a:xfrm>
            <a:off x="376517" y="433424"/>
            <a:ext cx="10322879" cy="2943187"/>
          </a:xfrm>
          <a:prstGeom prst="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latin typeface="Helvetica Neue" panose="02000503000000020004"/>
            </a:endParaRPr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BF0646A6-8ECF-4DC8-B4C3-374F4AA292FE}"/>
              </a:ext>
            </a:extLst>
          </p:cNvPr>
          <p:cNvSpPr/>
          <p:nvPr/>
        </p:nvSpPr>
        <p:spPr>
          <a:xfrm>
            <a:off x="7377968" y="3998659"/>
            <a:ext cx="1440000" cy="468000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" tIns="0" rIns="126000" bIns="36000" rtlCol="0" anchor="ctr" anchorCtr="0"/>
          <a:lstStyle/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F&amp;B</a:t>
            </a: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Thierry Fuhrer</a:t>
            </a:r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BE5B39F6-61BE-4809-B7C9-82D6A24050C5}"/>
              </a:ext>
            </a:extLst>
          </p:cNvPr>
          <p:cNvSpPr/>
          <p:nvPr/>
        </p:nvSpPr>
        <p:spPr>
          <a:xfrm>
            <a:off x="9106966" y="3476508"/>
            <a:ext cx="1440000" cy="46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" tIns="0" rIns="126000" bIns="36000" rtlCol="0" anchor="ctr" anchorCtr="0"/>
          <a:lstStyle/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VIP Transport</a:t>
            </a: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open</a:t>
            </a:r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959A6ED8-87A1-4F06-8674-72C850B44A25}"/>
              </a:ext>
            </a:extLst>
          </p:cNvPr>
          <p:cNvSpPr/>
          <p:nvPr/>
        </p:nvSpPr>
        <p:spPr>
          <a:xfrm>
            <a:off x="188259" y="242048"/>
            <a:ext cx="10744200" cy="6454588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latin typeface="Helvetica Neue" panose="02000503000000020004"/>
            </a:endParaRPr>
          </a:p>
        </p:txBody>
      </p:sp>
      <p:sp>
        <p:nvSpPr>
          <p:cNvPr id="44" name="Titel 1">
            <a:extLst>
              <a:ext uri="{FF2B5EF4-FFF2-40B4-BE49-F238E27FC236}">
                <a16:creationId xmlns:a16="http://schemas.microsoft.com/office/drawing/2014/main" id="{8E737B9C-0194-49C3-BB71-DDE169B79E94}"/>
              </a:ext>
            </a:extLst>
          </p:cNvPr>
          <p:cNvSpPr txBox="1">
            <a:spLocks/>
          </p:cNvSpPr>
          <p:nvPr/>
        </p:nvSpPr>
        <p:spPr>
          <a:xfrm>
            <a:off x="11110191" y="667543"/>
            <a:ext cx="818874" cy="3261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de-CH" sz="1200" dirty="0">
                <a:solidFill>
                  <a:schemeClr val="accent1">
                    <a:lumMod val="75000"/>
                  </a:schemeClr>
                </a:solidFill>
                <a:latin typeface="Helvetica Neue" panose="02000503000000020004"/>
              </a:rPr>
              <a:t>COC Team</a:t>
            </a:r>
          </a:p>
        </p:txBody>
      </p:sp>
      <p:sp>
        <p:nvSpPr>
          <p:cNvPr id="45" name="Rechteck 44">
            <a:extLst>
              <a:ext uri="{FF2B5EF4-FFF2-40B4-BE49-F238E27FC236}">
                <a16:creationId xmlns:a16="http://schemas.microsoft.com/office/drawing/2014/main" id="{3809DA07-A0BD-4082-9D9C-28E992E0208C}"/>
              </a:ext>
            </a:extLst>
          </p:cNvPr>
          <p:cNvSpPr/>
          <p:nvPr/>
        </p:nvSpPr>
        <p:spPr>
          <a:xfrm>
            <a:off x="2310857" y="1184491"/>
            <a:ext cx="1710000" cy="468000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36000" rtlCol="0" anchor="ctr" anchorCtr="1"/>
          <a:lstStyle/>
          <a:p>
            <a:pPr algn="ctr"/>
            <a:r>
              <a:rPr lang="de-CH" sz="1000" b="1" dirty="0">
                <a:solidFill>
                  <a:schemeClr val="bg1"/>
                </a:solidFill>
                <a:latin typeface="Helvetica Neue" panose="02000503000000020004"/>
              </a:rPr>
              <a:t>Risk Manager</a:t>
            </a: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Jean </a:t>
            </a:r>
            <a:r>
              <a:rPr lang="de-CH" sz="1000" dirty="0" err="1">
                <a:solidFill>
                  <a:schemeClr val="bg1"/>
                </a:solidFill>
                <a:latin typeface="Helvetica Neue" panose="02000503000000020004"/>
              </a:rPr>
              <a:t>Betrand</a:t>
            </a:r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 </a:t>
            </a:r>
            <a:r>
              <a:rPr lang="de-CH" sz="1000" dirty="0" err="1">
                <a:solidFill>
                  <a:schemeClr val="bg1"/>
                </a:solidFill>
                <a:latin typeface="Helvetica Neue" panose="02000503000000020004"/>
              </a:rPr>
              <a:t>Helip</a:t>
            </a:r>
            <a:endParaRPr lang="de-CH" sz="1000" dirty="0">
              <a:solidFill>
                <a:schemeClr val="bg1"/>
              </a:solidFill>
              <a:latin typeface="Helvetica Neue" panose="02000503000000020004"/>
            </a:endParaRPr>
          </a:p>
        </p:txBody>
      </p:sp>
      <p:sp>
        <p:nvSpPr>
          <p:cNvPr id="46" name="Rechteck 45">
            <a:extLst>
              <a:ext uri="{FF2B5EF4-FFF2-40B4-BE49-F238E27FC236}">
                <a16:creationId xmlns:a16="http://schemas.microsoft.com/office/drawing/2014/main" id="{C093B2BC-C3CF-4264-ADF7-01863A06D1E7}"/>
              </a:ext>
            </a:extLst>
          </p:cNvPr>
          <p:cNvSpPr/>
          <p:nvPr/>
        </p:nvSpPr>
        <p:spPr>
          <a:xfrm>
            <a:off x="4125718" y="654104"/>
            <a:ext cx="1710000" cy="468000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36000" rtlCol="0" anchor="ctr" anchorCtr="1"/>
          <a:lstStyle/>
          <a:p>
            <a:pPr algn="ctr"/>
            <a:r>
              <a:rPr lang="de-CH" sz="1000" b="1" dirty="0">
                <a:solidFill>
                  <a:schemeClr val="bg1"/>
                </a:solidFill>
                <a:latin typeface="Helvetica Neue" panose="02000503000000020004"/>
              </a:rPr>
              <a:t>HR/</a:t>
            </a:r>
            <a:r>
              <a:rPr lang="de-CH" sz="1000" b="1" dirty="0" err="1">
                <a:solidFill>
                  <a:schemeClr val="bg1"/>
                </a:solidFill>
                <a:latin typeface="Helvetica Neue" panose="02000503000000020004"/>
              </a:rPr>
              <a:t>Happiness</a:t>
            </a:r>
            <a:r>
              <a:rPr lang="de-CH" sz="1000" b="1" dirty="0">
                <a:solidFill>
                  <a:schemeClr val="bg1"/>
                </a:solidFill>
                <a:latin typeface="Helvetica Neue" panose="02000503000000020004"/>
              </a:rPr>
              <a:t> Manager</a:t>
            </a: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Lars Kauer</a:t>
            </a:r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FF8BDD30-A029-4ED9-89BB-BC9CFC61698C}"/>
              </a:ext>
            </a:extLst>
          </p:cNvPr>
          <p:cNvSpPr/>
          <p:nvPr/>
        </p:nvSpPr>
        <p:spPr>
          <a:xfrm>
            <a:off x="9106966" y="2806945"/>
            <a:ext cx="1440000" cy="468000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36000" rtlCol="0" anchor="ctr" anchorCtr="1"/>
          <a:lstStyle/>
          <a:p>
            <a:pPr algn="ctr"/>
            <a:r>
              <a:rPr lang="de-CH" sz="1000" b="1" dirty="0" err="1">
                <a:solidFill>
                  <a:schemeClr val="bg1"/>
                </a:solidFill>
                <a:latin typeface="Helvetica Neue" panose="02000503000000020004"/>
              </a:rPr>
              <a:t>Director</a:t>
            </a:r>
            <a:r>
              <a:rPr lang="de-CH" sz="1000" b="1" dirty="0">
                <a:solidFill>
                  <a:schemeClr val="bg1"/>
                </a:solidFill>
                <a:latin typeface="Helvetica Neue" panose="02000503000000020004"/>
              </a:rPr>
              <a:t> Transport</a:t>
            </a: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Nikolina</a:t>
            </a:r>
            <a:r>
              <a:rPr lang="de-CH" sz="1000" b="0" i="0" dirty="0">
                <a:solidFill>
                  <a:srgbClr val="0094D0"/>
                </a:solidFill>
                <a:effectLst/>
                <a:latin typeface="Helvetica Neue" panose="02000503000000020004"/>
              </a:rPr>
              <a:t> </a:t>
            </a:r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Mandic</a:t>
            </a:r>
          </a:p>
        </p:txBody>
      </p:sp>
      <p:sp>
        <p:nvSpPr>
          <p:cNvPr id="49" name="Rechteck 48">
            <a:extLst>
              <a:ext uri="{FF2B5EF4-FFF2-40B4-BE49-F238E27FC236}">
                <a16:creationId xmlns:a16="http://schemas.microsoft.com/office/drawing/2014/main" id="{C59D8AF0-97A2-40DA-AD8D-F14D448389D9}"/>
              </a:ext>
            </a:extLst>
          </p:cNvPr>
          <p:cNvSpPr/>
          <p:nvPr/>
        </p:nvSpPr>
        <p:spPr>
          <a:xfrm>
            <a:off x="4125718" y="1747792"/>
            <a:ext cx="1710000" cy="468000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36000" rtlCol="0" anchor="ctr" anchorCtr="1"/>
          <a:lstStyle/>
          <a:p>
            <a:pPr algn="ctr"/>
            <a:r>
              <a:rPr lang="de-CH" sz="1000" b="1" dirty="0">
                <a:solidFill>
                  <a:schemeClr val="bg1"/>
                </a:solidFill>
                <a:latin typeface="Helvetica Neue" panose="02000503000000020004"/>
              </a:rPr>
              <a:t>Country Manager</a:t>
            </a: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David Schnetzer</a:t>
            </a:r>
          </a:p>
        </p:txBody>
      </p:sp>
      <p:sp>
        <p:nvSpPr>
          <p:cNvPr id="51" name="Rechteck 50">
            <a:extLst>
              <a:ext uri="{FF2B5EF4-FFF2-40B4-BE49-F238E27FC236}">
                <a16:creationId xmlns:a16="http://schemas.microsoft.com/office/drawing/2014/main" id="{4CFC4B05-7E02-45C8-B768-C58CEFDB8862}"/>
              </a:ext>
            </a:extLst>
          </p:cNvPr>
          <p:cNvSpPr/>
          <p:nvPr/>
        </p:nvSpPr>
        <p:spPr>
          <a:xfrm>
            <a:off x="9106966" y="3998154"/>
            <a:ext cx="1440000" cy="46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" tIns="0" rIns="126000" bIns="36000" rtlCol="0" anchor="ctr" anchorCtr="0"/>
          <a:lstStyle/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Transport </a:t>
            </a:r>
            <a:r>
              <a:rPr lang="de-CH" sz="1000" dirty="0" err="1">
                <a:solidFill>
                  <a:schemeClr val="bg1"/>
                </a:solidFill>
                <a:latin typeface="Helvetica Neue" panose="02000503000000020004"/>
              </a:rPr>
              <a:t>Delegates</a:t>
            </a:r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 </a:t>
            </a: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open</a:t>
            </a:r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7525D863-3266-4A0F-8961-600178AB4634}"/>
              </a:ext>
            </a:extLst>
          </p:cNvPr>
          <p:cNvSpPr/>
          <p:nvPr/>
        </p:nvSpPr>
        <p:spPr>
          <a:xfrm>
            <a:off x="5660465" y="3474479"/>
            <a:ext cx="1440000" cy="468000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" tIns="0" rIns="126000" bIns="36000" rtlCol="0" anchor="ctr" anchorCtr="0"/>
          <a:lstStyle/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Infrastructure</a:t>
            </a:r>
          </a:p>
        </p:txBody>
      </p:sp>
      <p:sp>
        <p:nvSpPr>
          <p:cNvPr id="53" name="Rechteck 52">
            <a:extLst>
              <a:ext uri="{FF2B5EF4-FFF2-40B4-BE49-F238E27FC236}">
                <a16:creationId xmlns:a16="http://schemas.microsoft.com/office/drawing/2014/main" id="{A79C0BE3-622A-4FBC-8D60-0C4D8B1DB897}"/>
              </a:ext>
            </a:extLst>
          </p:cNvPr>
          <p:cNvSpPr/>
          <p:nvPr/>
        </p:nvSpPr>
        <p:spPr>
          <a:xfrm>
            <a:off x="4125718" y="1184491"/>
            <a:ext cx="1710000" cy="468000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36000" rtlCol="0" anchor="ctr" anchorCtr="1"/>
          <a:lstStyle/>
          <a:p>
            <a:pPr algn="ctr"/>
            <a:r>
              <a:rPr lang="de-CH" sz="1000" b="1" dirty="0">
                <a:solidFill>
                  <a:schemeClr val="bg1"/>
                </a:solidFill>
                <a:latin typeface="Helvetica Neue" panose="02000503000000020004"/>
              </a:rPr>
              <a:t>Office Manager</a:t>
            </a: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 Aylin Eisele</a:t>
            </a:r>
          </a:p>
        </p:txBody>
      </p:sp>
      <p:sp>
        <p:nvSpPr>
          <p:cNvPr id="54" name="Rechteck 53">
            <a:extLst>
              <a:ext uri="{FF2B5EF4-FFF2-40B4-BE49-F238E27FC236}">
                <a16:creationId xmlns:a16="http://schemas.microsoft.com/office/drawing/2014/main" id="{6F41B7DA-A0B8-4873-B770-1E68052EDAA9}"/>
              </a:ext>
            </a:extLst>
          </p:cNvPr>
          <p:cNvSpPr/>
          <p:nvPr/>
        </p:nvSpPr>
        <p:spPr>
          <a:xfrm>
            <a:off x="2310857" y="654104"/>
            <a:ext cx="1710000" cy="468000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36000" rtlCol="0" anchor="ctr" anchorCtr="1"/>
          <a:lstStyle/>
          <a:p>
            <a:pPr algn="ctr"/>
            <a:r>
              <a:rPr lang="de-CH" sz="1000" b="1" dirty="0">
                <a:solidFill>
                  <a:schemeClr val="bg1"/>
                </a:solidFill>
                <a:latin typeface="Helvetica Neue" panose="02000503000000020004"/>
              </a:rPr>
              <a:t>COC Deputy </a:t>
            </a:r>
            <a:r>
              <a:rPr lang="de-CH" sz="1000" b="1" dirty="0" err="1">
                <a:solidFill>
                  <a:schemeClr val="bg1"/>
                </a:solidFill>
                <a:latin typeface="Helvetica Neue" panose="02000503000000020004"/>
              </a:rPr>
              <a:t>Director</a:t>
            </a:r>
            <a:endParaRPr lang="de-CH" sz="1000" b="1" dirty="0">
              <a:solidFill>
                <a:schemeClr val="bg1"/>
              </a:solidFill>
              <a:latin typeface="Helvetica Neue" panose="02000503000000020004"/>
            </a:endParaRP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Chris Baeriswyl</a:t>
            </a:r>
          </a:p>
        </p:txBody>
      </p:sp>
      <p:sp>
        <p:nvSpPr>
          <p:cNvPr id="55" name="Rechteck 54">
            <a:extLst>
              <a:ext uri="{FF2B5EF4-FFF2-40B4-BE49-F238E27FC236}">
                <a16:creationId xmlns:a16="http://schemas.microsoft.com/office/drawing/2014/main" id="{39F604A8-A183-4E35-9875-413E150DC028}"/>
              </a:ext>
            </a:extLst>
          </p:cNvPr>
          <p:cNvSpPr/>
          <p:nvPr/>
        </p:nvSpPr>
        <p:spPr>
          <a:xfrm>
            <a:off x="7377968" y="2808460"/>
            <a:ext cx="1440000" cy="468000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36000" rtlCol="0" anchor="ctr" anchorCtr="1"/>
          <a:lstStyle/>
          <a:p>
            <a:pPr algn="ctr"/>
            <a:r>
              <a:rPr lang="de-CH" sz="1000" b="1" dirty="0" err="1">
                <a:solidFill>
                  <a:schemeClr val="bg1"/>
                </a:solidFill>
                <a:latin typeface="Helvetica Neue" panose="02000503000000020004"/>
              </a:rPr>
              <a:t>Director</a:t>
            </a:r>
            <a:r>
              <a:rPr lang="de-CH" sz="1000" b="1" dirty="0">
                <a:solidFill>
                  <a:schemeClr val="bg1"/>
                </a:solidFill>
                <a:latin typeface="Helvetica Neue" panose="02000503000000020004"/>
              </a:rPr>
              <a:t> Hospitality</a:t>
            </a: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Marine Giardina</a:t>
            </a:r>
          </a:p>
        </p:txBody>
      </p:sp>
      <p:pic>
        <p:nvPicPr>
          <p:cNvPr id="56" name="Grafik 55">
            <a:extLst>
              <a:ext uri="{FF2B5EF4-FFF2-40B4-BE49-F238E27FC236}">
                <a16:creationId xmlns:a16="http://schemas.microsoft.com/office/drawing/2014/main" id="{5467592F-9A59-41E0-8E8D-379CD47EFF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99131" y="654104"/>
            <a:ext cx="2247835" cy="704209"/>
          </a:xfrm>
          <a:prstGeom prst="rect">
            <a:avLst/>
          </a:prstGeom>
        </p:spPr>
      </p:pic>
      <p:sp>
        <p:nvSpPr>
          <p:cNvPr id="57" name="Rechteck 56">
            <a:extLst>
              <a:ext uri="{FF2B5EF4-FFF2-40B4-BE49-F238E27FC236}">
                <a16:creationId xmlns:a16="http://schemas.microsoft.com/office/drawing/2014/main" id="{5CAAD577-4123-458D-B950-A809794CB4E0}"/>
              </a:ext>
            </a:extLst>
          </p:cNvPr>
          <p:cNvSpPr/>
          <p:nvPr/>
        </p:nvSpPr>
        <p:spPr>
          <a:xfrm>
            <a:off x="6163235" y="654104"/>
            <a:ext cx="1934732" cy="46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" tIns="0" rIns="126000" bIns="36000" rtlCol="0" anchor="ctr" anchorCtr="0"/>
          <a:lstStyle/>
          <a:p>
            <a:pPr algn="ctr"/>
            <a:r>
              <a:rPr lang="de-CH" sz="1000" dirty="0" err="1">
                <a:solidFill>
                  <a:schemeClr val="bg1"/>
                </a:solidFill>
                <a:latin typeface="Helvetica Neue" panose="02000503000000020004"/>
              </a:rPr>
              <a:t>Workforce</a:t>
            </a:r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 &amp; Volunteers</a:t>
            </a: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Marion Scherzinger &amp; Nico </a:t>
            </a:r>
            <a:r>
              <a:rPr lang="de-CH" sz="1000" dirty="0" err="1">
                <a:solidFill>
                  <a:schemeClr val="bg1"/>
                </a:solidFill>
                <a:latin typeface="Helvetica Neue" panose="02000503000000020004"/>
              </a:rPr>
              <a:t>Pietri</a:t>
            </a:r>
            <a:endParaRPr lang="de-CH" sz="1000" dirty="0">
              <a:solidFill>
                <a:schemeClr val="bg1"/>
              </a:solidFill>
              <a:latin typeface="Helvetica Neue" panose="02000503000000020004"/>
            </a:endParaRPr>
          </a:p>
        </p:txBody>
      </p:sp>
      <p:sp>
        <p:nvSpPr>
          <p:cNvPr id="59" name="Titel 1">
            <a:extLst>
              <a:ext uri="{FF2B5EF4-FFF2-40B4-BE49-F238E27FC236}">
                <a16:creationId xmlns:a16="http://schemas.microsoft.com/office/drawing/2014/main" id="{6FF8A386-6CF8-4DA3-8843-4A72B4E1BB46}"/>
              </a:ext>
            </a:extLst>
          </p:cNvPr>
          <p:cNvSpPr txBox="1">
            <a:spLocks/>
          </p:cNvSpPr>
          <p:nvPr/>
        </p:nvSpPr>
        <p:spPr>
          <a:xfrm>
            <a:off x="11110191" y="1018911"/>
            <a:ext cx="100828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de-CH" sz="1000" b="0" dirty="0" err="1">
                <a:solidFill>
                  <a:schemeClr val="accent1">
                    <a:lumMod val="75000"/>
                  </a:schemeClr>
                </a:solidFill>
                <a:latin typeface="Helvetica Neue" panose="02000503000000020004"/>
              </a:rPr>
              <a:t>with</a:t>
            </a:r>
            <a:r>
              <a:rPr lang="de-CH" sz="1000" b="0" dirty="0">
                <a:solidFill>
                  <a:schemeClr val="accent1">
                    <a:lumMod val="75000"/>
                  </a:schemeClr>
                </a:solidFill>
                <a:latin typeface="Helvetica Neue" panose="02000503000000020004"/>
              </a:rPr>
              <a:t> a total </a:t>
            </a:r>
            <a:r>
              <a:rPr lang="de-CH" sz="1000" b="0" dirty="0" err="1">
                <a:solidFill>
                  <a:schemeClr val="accent1">
                    <a:lumMod val="75000"/>
                  </a:schemeClr>
                </a:solidFill>
                <a:latin typeface="Helvetica Neue" panose="02000503000000020004"/>
              </a:rPr>
              <a:t>of</a:t>
            </a:r>
            <a:r>
              <a:rPr lang="de-CH" sz="1000" b="0">
                <a:solidFill>
                  <a:schemeClr val="accent1">
                    <a:lumMod val="75000"/>
                  </a:schemeClr>
                </a:solidFill>
                <a:latin typeface="Helvetica Neue" panose="02000503000000020004"/>
              </a:rPr>
              <a:t> 47 </a:t>
            </a:r>
            <a:r>
              <a:rPr lang="de-CH" sz="1000" b="0" dirty="0" err="1">
                <a:solidFill>
                  <a:schemeClr val="accent1">
                    <a:lumMod val="75000"/>
                  </a:schemeClr>
                </a:solidFill>
                <a:latin typeface="Helvetica Neue" panose="02000503000000020004"/>
              </a:rPr>
              <a:t>members</a:t>
            </a:r>
            <a:endParaRPr lang="de-CH" sz="1000" b="0" dirty="0">
              <a:solidFill>
                <a:schemeClr val="accent1">
                  <a:lumMod val="75000"/>
                </a:schemeClr>
              </a:solidFill>
              <a:latin typeface="Helvetica Neue" panose="02000503000000020004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0A14AD7A-9C50-028E-4C3F-F471EA679D63}"/>
              </a:ext>
            </a:extLst>
          </p:cNvPr>
          <p:cNvSpPr/>
          <p:nvPr/>
        </p:nvSpPr>
        <p:spPr>
          <a:xfrm>
            <a:off x="5660465" y="5565119"/>
            <a:ext cx="1440000" cy="46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" tIns="0" rIns="126000" bIns="36000" rtlCol="0" anchor="ctr" anchorCtr="0"/>
          <a:lstStyle/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Security</a:t>
            </a: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open  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FD596EFD-E294-97EB-E7F5-23D5F5DF941D}"/>
              </a:ext>
            </a:extLst>
          </p:cNvPr>
          <p:cNvSpPr/>
          <p:nvPr/>
        </p:nvSpPr>
        <p:spPr>
          <a:xfrm>
            <a:off x="5660465" y="6087780"/>
            <a:ext cx="1440000" cy="46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" tIns="0" rIns="126000" bIns="36000" rtlCol="0" anchor="ctr" anchorCtr="0"/>
          <a:lstStyle/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Recycling</a:t>
            </a: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open </a:t>
            </a:r>
          </a:p>
        </p:txBody>
      </p:sp>
      <p:sp>
        <p:nvSpPr>
          <p:cNvPr id="61" name="Rechteck 60">
            <a:extLst>
              <a:ext uri="{FF2B5EF4-FFF2-40B4-BE49-F238E27FC236}">
                <a16:creationId xmlns:a16="http://schemas.microsoft.com/office/drawing/2014/main" id="{3DC46573-FB09-A2D6-3B46-453E38AAF80B}"/>
              </a:ext>
            </a:extLst>
          </p:cNvPr>
          <p:cNvSpPr/>
          <p:nvPr/>
        </p:nvSpPr>
        <p:spPr>
          <a:xfrm>
            <a:off x="6163235" y="1184491"/>
            <a:ext cx="1934732" cy="46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" tIns="0" rIns="126000" bIns="36000" rtlCol="0" anchor="ctr" anchorCtr="0"/>
          <a:lstStyle/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IT Support</a:t>
            </a: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Andreas Halbig</a:t>
            </a:r>
          </a:p>
        </p:txBody>
      </p:sp>
      <p:cxnSp>
        <p:nvCxnSpPr>
          <p:cNvPr id="69" name="Gerade Verbindung mit Pfeil 68">
            <a:extLst>
              <a:ext uri="{FF2B5EF4-FFF2-40B4-BE49-F238E27FC236}">
                <a16:creationId xmlns:a16="http://schemas.microsoft.com/office/drawing/2014/main" id="{A78D33E5-AD36-5695-63B5-4C9D740C0650}"/>
              </a:ext>
            </a:extLst>
          </p:cNvPr>
          <p:cNvCxnSpPr>
            <a:cxnSpLocks/>
            <a:stCxn id="46" idx="3"/>
            <a:endCxn id="57" idx="1"/>
          </p:cNvCxnSpPr>
          <p:nvPr/>
        </p:nvCxnSpPr>
        <p:spPr>
          <a:xfrm>
            <a:off x="5835718" y="888104"/>
            <a:ext cx="327517" cy="0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Gerade Verbindung mit Pfeil 71">
            <a:extLst>
              <a:ext uri="{FF2B5EF4-FFF2-40B4-BE49-F238E27FC236}">
                <a16:creationId xmlns:a16="http://schemas.microsoft.com/office/drawing/2014/main" id="{07C2D4EB-8B54-C708-DA60-5386E0E372CE}"/>
              </a:ext>
            </a:extLst>
          </p:cNvPr>
          <p:cNvCxnSpPr>
            <a:cxnSpLocks/>
            <a:stCxn id="53" idx="3"/>
            <a:endCxn id="61" idx="1"/>
          </p:cNvCxnSpPr>
          <p:nvPr/>
        </p:nvCxnSpPr>
        <p:spPr>
          <a:xfrm>
            <a:off x="5835718" y="1418491"/>
            <a:ext cx="327517" cy="0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hteck 75">
            <a:extLst>
              <a:ext uri="{FF2B5EF4-FFF2-40B4-BE49-F238E27FC236}">
                <a16:creationId xmlns:a16="http://schemas.microsoft.com/office/drawing/2014/main" id="{46F799DA-968A-9871-01FE-0271B225ECFD}"/>
              </a:ext>
            </a:extLst>
          </p:cNvPr>
          <p:cNvSpPr/>
          <p:nvPr/>
        </p:nvSpPr>
        <p:spPr>
          <a:xfrm>
            <a:off x="476769" y="5561723"/>
            <a:ext cx="1440000" cy="46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" tIns="0" rIns="126000" bIns="36000" rtlCol="0" anchor="ctr" anchorCtr="0"/>
          <a:lstStyle/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Partnerships &amp; NGO</a:t>
            </a: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open</a:t>
            </a:r>
          </a:p>
        </p:txBody>
      </p:sp>
      <p:sp>
        <p:nvSpPr>
          <p:cNvPr id="88" name="Rechteck 87">
            <a:extLst>
              <a:ext uri="{FF2B5EF4-FFF2-40B4-BE49-F238E27FC236}">
                <a16:creationId xmlns:a16="http://schemas.microsoft.com/office/drawing/2014/main" id="{FC308A17-350D-1344-3C30-084976EDCBFD}"/>
              </a:ext>
            </a:extLst>
          </p:cNvPr>
          <p:cNvSpPr/>
          <p:nvPr/>
        </p:nvSpPr>
        <p:spPr>
          <a:xfrm>
            <a:off x="3931237" y="4002322"/>
            <a:ext cx="1440000" cy="468000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" tIns="0" rIns="126000" bIns="36000" rtlCol="0" anchor="ctr" anchorCtr="0"/>
          <a:lstStyle/>
          <a:p>
            <a:pPr algn="ctr"/>
            <a:r>
              <a:rPr lang="de-CH" sz="1000" dirty="0" err="1">
                <a:solidFill>
                  <a:schemeClr val="bg1"/>
                </a:solidFill>
                <a:latin typeface="Helvetica Neue" panose="02000503000000020004"/>
              </a:rPr>
              <a:t>Graphic</a:t>
            </a:r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 Design</a:t>
            </a: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Flavio Niederhauser</a:t>
            </a:r>
          </a:p>
        </p:txBody>
      </p:sp>
      <p:sp>
        <p:nvSpPr>
          <p:cNvPr id="90" name="Rechteck 89">
            <a:extLst>
              <a:ext uri="{FF2B5EF4-FFF2-40B4-BE49-F238E27FC236}">
                <a16:creationId xmlns:a16="http://schemas.microsoft.com/office/drawing/2014/main" id="{2258DCBA-A8C5-3B34-6551-05D2318225C7}"/>
              </a:ext>
            </a:extLst>
          </p:cNvPr>
          <p:cNvSpPr/>
          <p:nvPr/>
        </p:nvSpPr>
        <p:spPr>
          <a:xfrm>
            <a:off x="3931237" y="3481390"/>
            <a:ext cx="1440000" cy="468000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" tIns="0" rIns="126000" bIns="36000" rtlCol="0" anchor="ctr" anchorCtr="0"/>
          <a:lstStyle/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Content &amp; Text</a:t>
            </a: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Iris Isenschmid, Oliver Price</a:t>
            </a:r>
          </a:p>
        </p:txBody>
      </p:sp>
      <p:cxnSp>
        <p:nvCxnSpPr>
          <p:cNvPr id="66" name="Gerade Verbindung mit Pfeil 65">
            <a:extLst>
              <a:ext uri="{FF2B5EF4-FFF2-40B4-BE49-F238E27FC236}">
                <a16:creationId xmlns:a16="http://schemas.microsoft.com/office/drawing/2014/main" id="{79CA7E21-7E82-2C3A-C7B2-B7500811449D}"/>
              </a:ext>
            </a:extLst>
          </p:cNvPr>
          <p:cNvCxnSpPr>
            <a:cxnSpLocks/>
            <a:stCxn id="49" idx="3"/>
            <a:endCxn id="34" idx="1"/>
          </p:cNvCxnSpPr>
          <p:nvPr/>
        </p:nvCxnSpPr>
        <p:spPr>
          <a:xfrm>
            <a:off x="5835718" y="1981792"/>
            <a:ext cx="327517" cy="0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hteck 47">
            <a:extLst>
              <a:ext uri="{FF2B5EF4-FFF2-40B4-BE49-F238E27FC236}">
                <a16:creationId xmlns:a16="http://schemas.microsoft.com/office/drawing/2014/main" id="{82B942CE-18A4-91B3-7BDC-01B03E39067D}"/>
              </a:ext>
            </a:extLst>
          </p:cNvPr>
          <p:cNvSpPr/>
          <p:nvPr/>
        </p:nvSpPr>
        <p:spPr>
          <a:xfrm>
            <a:off x="3931237" y="6087780"/>
            <a:ext cx="1440000" cy="468000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" tIns="0" rIns="126000" bIns="36000" rtlCol="0" anchor="ctr" anchorCtr="0"/>
          <a:lstStyle/>
          <a:p>
            <a:pPr algn="ctr"/>
            <a:r>
              <a:rPr lang="de-CH" sz="1000" dirty="0" err="1">
                <a:solidFill>
                  <a:schemeClr val="bg1"/>
                </a:solidFill>
                <a:latin typeface="Helvetica Neue" panose="02000503000000020004"/>
              </a:rPr>
              <a:t>Videoproduction</a:t>
            </a:r>
            <a:endParaRPr lang="de-CH" sz="1000" dirty="0">
              <a:solidFill>
                <a:schemeClr val="bg1"/>
              </a:solidFill>
              <a:latin typeface="Helvetica Neue" panose="02000503000000020004"/>
            </a:endParaRP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Luc Stähli, Mauro San Giorgio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73205EB4-412F-F79E-0544-4CC20552F25E}"/>
              </a:ext>
            </a:extLst>
          </p:cNvPr>
          <p:cNvSpPr/>
          <p:nvPr/>
        </p:nvSpPr>
        <p:spPr>
          <a:xfrm>
            <a:off x="476769" y="3476508"/>
            <a:ext cx="1440000" cy="988631"/>
          </a:xfrm>
          <a:prstGeom prst="rect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00" tIns="0" rIns="126000" bIns="36000" rtlCol="0" anchor="ctr" anchorCtr="0"/>
          <a:lstStyle/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KAM</a:t>
            </a:r>
          </a:p>
          <a:p>
            <a:pPr algn="ctr"/>
            <a:r>
              <a:rPr lang="de-CH" sz="1000" dirty="0">
                <a:solidFill>
                  <a:schemeClr val="bg1"/>
                </a:solidFill>
                <a:latin typeface="Helvetica Neue" panose="02000503000000020004"/>
              </a:rPr>
              <a:t>GP Moll, Janos Niederhauser, Marcel Schuler, Reto Wirz, Sara Herder</a:t>
            </a:r>
          </a:p>
        </p:txBody>
      </p:sp>
    </p:spTree>
    <p:extLst>
      <p:ext uri="{BB962C8B-B14F-4D97-AF65-F5344CB8AC3E}">
        <p14:creationId xmlns:p14="http://schemas.microsoft.com/office/powerpoint/2010/main" val="6551682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C27EF6D-F5FB-159E-D0EE-451C124747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97465" y="2535955"/>
            <a:ext cx="2617200" cy="261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42D85C5-35CD-E9D4-44A8-371C6FD3D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See </a:t>
            </a:r>
            <a:r>
              <a:rPr lang="de-DE" dirty="0" err="1"/>
              <a:t>you</a:t>
            </a:r>
            <a:r>
              <a:rPr lang="de-DE" dirty="0"/>
              <a:t> in Zürich!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DA83629-B77A-3582-81DF-5952E171C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5211-C4A9-9249-B9D8-46974C86E382}" type="slidenum">
              <a:rPr lang="de-DE" smtClean="0"/>
              <a:pPr/>
              <a:t>34</a:t>
            </a:fld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E5B3586-418A-E65B-1F25-8F4A51106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528" y="2552058"/>
            <a:ext cx="2514600" cy="261565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BAEFE47-9BC4-01B0-0CF7-9C845DA0548B}"/>
              </a:ext>
            </a:extLst>
          </p:cNvPr>
          <p:cNvSpPr txBox="1"/>
          <p:nvPr/>
        </p:nvSpPr>
        <p:spPr>
          <a:xfrm>
            <a:off x="4002576" y="2552057"/>
            <a:ext cx="4343982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COC </a:t>
            </a:r>
            <a:r>
              <a:rPr lang="de-CH" sz="20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Director</a:t>
            </a:r>
            <a:r>
              <a:rPr lang="de-CH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  <a:p>
            <a:r>
              <a:rPr lang="de-CH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World </a:t>
            </a:r>
            <a:r>
              <a:rPr lang="de-CH" sz="20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Congress</a:t>
            </a:r>
            <a:r>
              <a:rPr lang="de-CH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2023</a:t>
            </a:r>
          </a:p>
          <a:p>
            <a:r>
              <a:rPr lang="de-CH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Gloria Betschart</a:t>
            </a:r>
          </a:p>
          <a:p>
            <a:r>
              <a:rPr lang="de-CH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LOM Luzern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D2E99D1-F9DF-81D4-1CFA-53E8C9EA0168}"/>
              </a:ext>
            </a:extLst>
          </p:cNvPr>
          <p:cNvSpPr txBox="1"/>
          <p:nvPr/>
        </p:nvSpPr>
        <p:spPr>
          <a:xfrm>
            <a:off x="4002576" y="3935898"/>
            <a:ext cx="4343982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COC Deputy </a:t>
            </a:r>
            <a:r>
              <a:rPr lang="de-CH" sz="20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Director</a:t>
            </a:r>
            <a:endParaRPr lang="de-CH" sz="2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/>
            <a:r>
              <a:rPr lang="de-CH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World </a:t>
            </a:r>
            <a:r>
              <a:rPr lang="de-CH" sz="20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Congress</a:t>
            </a:r>
            <a:r>
              <a:rPr lang="de-CH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2023</a:t>
            </a:r>
          </a:p>
          <a:p>
            <a:pPr algn="r"/>
            <a:r>
              <a:rPr lang="de-CH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Chris Baeriswyl</a:t>
            </a:r>
          </a:p>
          <a:p>
            <a:pPr algn="r"/>
            <a:r>
              <a:rPr lang="de-CH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LOM Zürich &amp; Sense-See</a:t>
            </a:r>
          </a:p>
        </p:txBody>
      </p:sp>
    </p:spTree>
    <p:extLst>
      <p:ext uri="{BB962C8B-B14F-4D97-AF65-F5344CB8AC3E}">
        <p14:creationId xmlns:p14="http://schemas.microsoft.com/office/powerpoint/2010/main" val="12425894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110922D3-EF3C-4671-B0C9-4CC2EB035A1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F90EAF24-2F3D-E57E-764D-045886D153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511579"/>
            <a:ext cx="9144000" cy="1107934"/>
          </a:xfrm>
        </p:spPr>
        <p:txBody>
          <a:bodyPr>
            <a:normAutofit/>
          </a:bodyPr>
          <a:lstStyle/>
          <a:p>
            <a:r>
              <a:rPr lang="de-DE" sz="5400" dirty="0"/>
              <a:t>SEE YOU IN ZÜRICH!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299E682-BC06-9192-5FF4-FE65E060D73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6786" y="5390437"/>
            <a:ext cx="1578428" cy="44802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78B4F05B-3A67-4D2D-0667-0A52A51CB6F5}"/>
              </a:ext>
            </a:extLst>
          </p:cNvPr>
          <p:cNvSpPr txBox="1"/>
          <p:nvPr/>
        </p:nvSpPr>
        <p:spPr>
          <a:xfrm>
            <a:off x="4795157" y="4961942"/>
            <a:ext cx="2601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i="1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#</a:t>
            </a:r>
            <a:r>
              <a:rPr lang="de-DE" sz="1400" i="1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JCIWC2023</a:t>
            </a:r>
            <a:endParaRPr lang="de-DE" sz="1600" i="1" dirty="0">
              <a:solidFill>
                <a:schemeClr val="accent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9F93D7E-0394-2A0E-BF2E-EA62A11E19BF}"/>
              </a:ext>
            </a:extLst>
          </p:cNvPr>
          <p:cNvSpPr txBox="1"/>
          <p:nvPr/>
        </p:nvSpPr>
        <p:spPr>
          <a:xfrm>
            <a:off x="4321628" y="2842629"/>
            <a:ext cx="3548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14. – 18. November 2023</a:t>
            </a:r>
          </a:p>
          <a:p>
            <a:pPr algn="ctr"/>
            <a:r>
              <a:rPr lang="de-DE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jci-wc23.ch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E275609B-4284-EE88-0690-B87DF62C84E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1734" y="748227"/>
            <a:ext cx="2148532" cy="200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04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FB14F1-4ABD-E800-5A56-24545D70E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Zürich – </a:t>
            </a:r>
            <a:r>
              <a:rPr lang="fr-CH" dirty="0" err="1"/>
              <a:t>Facts</a:t>
            </a:r>
            <a:r>
              <a:rPr lang="fr-CH" dirty="0"/>
              <a:t> &amp; Figures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CF21AF-9F67-F487-E8D1-F6080468EB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fr-CH" sz="1800" b="1" dirty="0"/>
              <a:t>Zürich </a:t>
            </a:r>
            <a:r>
              <a:rPr lang="fr-CH" sz="1800" b="1" dirty="0" err="1"/>
              <a:t>is</a:t>
            </a:r>
            <a:r>
              <a:rPr lang="fr-CH" sz="1800" b="1" dirty="0"/>
              <a:t> the </a:t>
            </a:r>
            <a:r>
              <a:rPr lang="fr-CH" sz="1800" b="1" dirty="0" err="1"/>
              <a:t>largest</a:t>
            </a:r>
            <a:r>
              <a:rPr lang="fr-CH" sz="1800" b="1" dirty="0"/>
              <a:t> city in Switzerland </a:t>
            </a:r>
            <a:r>
              <a:rPr lang="fr-CH" sz="1800" dirty="0" err="1"/>
              <a:t>with</a:t>
            </a:r>
            <a:r>
              <a:rPr lang="fr-CH" sz="1800" dirty="0"/>
              <a:t> a population of over 428’700. 1,4 million people live in Zürich </a:t>
            </a:r>
            <a:r>
              <a:rPr lang="fr-CH" sz="1800" dirty="0" err="1"/>
              <a:t>agglomeration</a:t>
            </a:r>
            <a:r>
              <a:rPr lang="fr-CH" sz="1800" dirty="0"/>
              <a:t>.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fr-CH" sz="1800" dirty="0"/>
              <a:t>One out of </a:t>
            </a:r>
            <a:r>
              <a:rPr lang="fr-CH" sz="1800" dirty="0" err="1"/>
              <a:t>every</a:t>
            </a:r>
            <a:r>
              <a:rPr lang="fr-CH" sz="1800" dirty="0"/>
              <a:t> </a:t>
            </a:r>
            <a:r>
              <a:rPr lang="fr-CH" sz="1800" dirty="0" err="1"/>
              <a:t>eleven</a:t>
            </a:r>
            <a:r>
              <a:rPr lang="fr-CH" sz="1800" dirty="0"/>
              <a:t> jobs in Switzerland </a:t>
            </a:r>
            <a:r>
              <a:rPr lang="fr-CH" sz="1800" dirty="0" err="1"/>
              <a:t>is</a:t>
            </a:r>
            <a:r>
              <a:rPr lang="fr-CH" sz="1800" dirty="0"/>
              <a:t> in the City of Zürich. The </a:t>
            </a:r>
            <a:r>
              <a:rPr lang="fr-CH" sz="1800" b="1" dirty="0" err="1"/>
              <a:t>financial</a:t>
            </a:r>
            <a:r>
              <a:rPr lang="fr-CH" sz="1800" b="1" dirty="0"/>
              <a:t> </a:t>
            </a:r>
            <a:r>
              <a:rPr lang="fr-CH" sz="1800" b="1" dirty="0" err="1"/>
              <a:t>sector</a:t>
            </a:r>
            <a:r>
              <a:rPr lang="fr-CH" sz="1800" b="1" dirty="0"/>
              <a:t> </a:t>
            </a:r>
            <a:r>
              <a:rPr lang="fr-CH" sz="1800" b="1" dirty="0" err="1"/>
              <a:t>provides</a:t>
            </a:r>
            <a:r>
              <a:rPr lang="fr-CH" sz="1800" b="1" dirty="0"/>
              <a:t> </a:t>
            </a:r>
            <a:r>
              <a:rPr lang="fr-CH" sz="1800" b="1" dirty="0" err="1"/>
              <a:t>approximately</a:t>
            </a:r>
            <a:r>
              <a:rPr lang="fr-CH" sz="1800" b="1" dirty="0"/>
              <a:t> 16% of all </a:t>
            </a:r>
            <a:r>
              <a:rPr lang="fr-CH" sz="1800" b="1" dirty="0" err="1"/>
              <a:t>employment</a:t>
            </a:r>
            <a:r>
              <a:rPr lang="fr-CH" sz="1800" b="1" dirty="0"/>
              <a:t> in the City</a:t>
            </a:r>
            <a:r>
              <a:rPr lang="fr-CH" sz="1800" dirty="0"/>
              <a:t>. The </a:t>
            </a:r>
            <a:r>
              <a:rPr lang="fr-CH" sz="1800" dirty="0" err="1"/>
              <a:t>creative</a:t>
            </a:r>
            <a:r>
              <a:rPr lang="fr-CH" sz="1800" dirty="0"/>
              <a:t> </a:t>
            </a:r>
            <a:r>
              <a:rPr lang="fr-CH" sz="1800" dirty="0" err="1"/>
              <a:t>economy</a:t>
            </a:r>
            <a:r>
              <a:rPr lang="fr-CH" sz="1800" dirty="0"/>
              <a:t> </a:t>
            </a:r>
            <a:r>
              <a:rPr lang="fr-CH" sz="1800" dirty="0" err="1"/>
              <a:t>accounts</a:t>
            </a:r>
            <a:r>
              <a:rPr lang="fr-CH" sz="1800" dirty="0"/>
              <a:t> for about 11%.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fr-CH" sz="1800" dirty="0" err="1"/>
              <a:t>Buying</a:t>
            </a:r>
            <a:r>
              <a:rPr lang="fr-CH" sz="1800" dirty="0"/>
              <a:t> </a:t>
            </a:r>
            <a:r>
              <a:rPr lang="fr-CH" sz="1800" dirty="0" err="1"/>
              <a:t>bottled</a:t>
            </a:r>
            <a:r>
              <a:rPr lang="fr-CH" sz="1800" dirty="0"/>
              <a:t> water </a:t>
            </a:r>
            <a:r>
              <a:rPr lang="fr-CH" sz="1800" dirty="0" err="1"/>
              <a:t>is</a:t>
            </a:r>
            <a:r>
              <a:rPr lang="fr-CH" sz="1800" dirty="0"/>
              <a:t> a </a:t>
            </a:r>
            <a:r>
              <a:rPr lang="fr-CH" sz="1800" dirty="0" err="1"/>
              <a:t>waste</a:t>
            </a:r>
            <a:r>
              <a:rPr lang="fr-CH" sz="1800" dirty="0"/>
              <a:t> of money in Zurich. </a:t>
            </a:r>
            <a:r>
              <a:rPr lang="fr-CH" sz="1800" b="1" dirty="0"/>
              <a:t>Switzerland </a:t>
            </a:r>
            <a:r>
              <a:rPr lang="fr-CH" sz="1800" b="1" dirty="0" err="1"/>
              <a:t>is</a:t>
            </a:r>
            <a:r>
              <a:rPr lang="fr-CH" sz="1800" b="1" dirty="0"/>
              <a:t> one of the countries </a:t>
            </a:r>
            <a:r>
              <a:rPr lang="fr-CH" sz="1800" b="1" dirty="0" err="1"/>
              <a:t>with</a:t>
            </a:r>
            <a:r>
              <a:rPr lang="fr-CH" sz="1800" b="1" dirty="0"/>
              <a:t> the </a:t>
            </a:r>
            <a:r>
              <a:rPr lang="fr-CH" sz="1800" b="1" dirty="0" err="1"/>
              <a:t>cleanest</a:t>
            </a:r>
            <a:r>
              <a:rPr lang="fr-CH" sz="1800" b="1" dirty="0"/>
              <a:t> </a:t>
            </a:r>
            <a:r>
              <a:rPr lang="fr-CH" sz="1800" b="1" dirty="0" err="1"/>
              <a:t>drinking</a:t>
            </a:r>
            <a:r>
              <a:rPr lang="fr-CH" sz="1800" b="1" dirty="0"/>
              <a:t> water!</a:t>
            </a:r>
            <a:r>
              <a:rPr lang="fr-CH" sz="1800" dirty="0"/>
              <a:t> In Zurich </a:t>
            </a:r>
            <a:r>
              <a:rPr lang="fr-CH" sz="1800" dirty="0" err="1"/>
              <a:t>there</a:t>
            </a:r>
            <a:r>
              <a:rPr lang="fr-CH" sz="1800" dirty="0"/>
              <a:t> are over 1,200 </a:t>
            </a:r>
            <a:r>
              <a:rPr lang="fr-CH" sz="1800" dirty="0" err="1"/>
              <a:t>drinking</a:t>
            </a:r>
            <a:r>
              <a:rPr lang="fr-CH" sz="1800" dirty="0"/>
              <a:t> </a:t>
            </a:r>
            <a:r>
              <a:rPr lang="fr-CH" sz="1800" dirty="0" err="1"/>
              <a:t>fountains</a:t>
            </a:r>
            <a:r>
              <a:rPr lang="fr-CH" sz="1800" dirty="0"/>
              <a:t> on </a:t>
            </a:r>
            <a:r>
              <a:rPr lang="fr-CH" sz="1800" dirty="0" err="1"/>
              <a:t>almost</a:t>
            </a:r>
            <a:r>
              <a:rPr lang="fr-CH" sz="1800" dirty="0"/>
              <a:t> </a:t>
            </a:r>
            <a:r>
              <a:rPr lang="fr-CH" sz="1800" dirty="0" err="1"/>
              <a:t>every</a:t>
            </a:r>
            <a:r>
              <a:rPr lang="fr-CH" sz="1800" dirty="0"/>
              <a:t> corner of the city.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fr-CH" sz="1800" dirty="0"/>
              <a:t>Zurich </a:t>
            </a:r>
            <a:r>
              <a:rPr lang="fr-CH" sz="1800" dirty="0" err="1"/>
              <a:t>is</a:t>
            </a:r>
            <a:r>
              <a:rPr lang="fr-CH" sz="1800" dirty="0"/>
              <a:t> a hot spot for </a:t>
            </a:r>
            <a:r>
              <a:rPr lang="fr-CH" sz="1800" b="1" dirty="0" err="1"/>
              <a:t>research</a:t>
            </a:r>
            <a:r>
              <a:rPr lang="fr-CH" sz="1800" b="1" dirty="0"/>
              <a:t> and </a:t>
            </a:r>
            <a:r>
              <a:rPr lang="fr-CH" sz="1800" b="1" dirty="0" err="1"/>
              <a:t>development</a:t>
            </a:r>
            <a:r>
              <a:rPr lang="fr-CH" sz="1800" dirty="0"/>
              <a:t>. Google has </a:t>
            </a:r>
            <a:r>
              <a:rPr lang="fr-CH" sz="1800" dirty="0" err="1"/>
              <a:t>their</a:t>
            </a:r>
            <a:r>
              <a:rPr lang="fr-CH" sz="1800" dirty="0"/>
              <a:t> </a:t>
            </a:r>
            <a:r>
              <a:rPr lang="fr-CH" sz="1800" dirty="0" err="1"/>
              <a:t>largest</a:t>
            </a:r>
            <a:r>
              <a:rPr lang="fr-CH" sz="1800" dirty="0"/>
              <a:t> </a:t>
            </a:r>
            <a:r>
              <a:rPr lang="fr-CH" sz="1800" dirty="0" err="1"/>
              <a:t>European</a:t>
            </a:r>
            <a:r>
              <a:rPr lang="fr-CH" sz="1800" dirty="0"/>
              <a:t> office in downtown Zurich. Disney </a:t>
            </a:r>
            <a:r>
              <a:rPr lang="fr-CH" sz="1800" dirty="0" err="1"/>
              <a:t>Research</a:t>
            </a:r>
            <a:r>
              <a:rPr lang="fr-CH" sz="1800" dirty="0"/>
              <a:t> </a:t>
            </a:r>
            <a:r>
              <a:rPr lang="fr-CH" sz="1800" dirty="0" err="1"/>
              <a:t>is</a:t>
            </a:r>
            <a:r>
              <a:rPr lang="fr-CH" sz="1800" dirty="0"/>
              <a:t> </a:t>
            </a:r>
            <a:r>
              <a:rPr lang="fr-CH" sz="1800" dirty="0" err="1"/>
              <a:t>located</a:t>
            </a:r>
            <a:r>
              <a:rPr lang="fr-CH" sz="1800" dirty="0"/>
              <a:t> </a:t>
            </a:r>
            <a:r>
              <a:rPr lang="fr-CH" sz="1800" dirty="0" err="1"/>
              <a:t>just</a:t>
            </a:r>
            <a:r>
              <a:rPr lang="fr-CH" sz="1800" dirty="0"/>
              <a:t> a few minutes </a:t>
            </a:r>
            <a:r>
              <a:rPr lang="fr-CH" sz="1800" dirty="0" err="1"/>
              <a:t>from</a:t>
            </a:r>
            <a:r>
              <a:rPr lang="fr-CH" sz="1800" dirty="0"/>
              <a:t> </a:t>
            </a:r>
            <a:r>
              <a:rPr lang="fr-CH" sz="1800" dirty="0" err="1"/>
              <a:t>Zurich’s</a:t>
            </a:r>
            <a:r>
              <a:rPr lang="fr-CH" sz="1800" dirty="0"/>
              <a:t> center.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fr-CH" sz="1800" dirty="0"/>
              <a:t>Millions of people </a:t>
            </a:r>
            <a:r>
              <a:rPr lang="fr-CH" sz="1800" dirty="0" err="1"/>
              <a:t>fill</a:t>
            </a:r>
            <a:r>
              <a:rPr lang="fr-CH" sz="1800" dirty="0"/>
              <a:t> the </a:t>
            </a:r>
            <a:r>
              <a:rPr lang="fr-CH" sz="1800" dirty="0" err="1"/>
              <a:t>streets</a:t>
            </a:r>
            <a:r>
              <a:rPr lang="fr-CH" sz="1800" dirty="0"/>
              <a:t> of Zurich to party at Street Parade </a:t>
            </a:r>
            <a:r>
              <a:rPr lang="fr-CH" sz="1800" dirty="0" err="1"/>
              <a:t>every</a:t>
            </a:r>
            <a:r>
              <a:rPr lang="fr-CH" sz="1800" dirty="0"/>
              <a:t> </a:t>
            </a:r>
            <a:r>
              <a:rPr lang="fr-CH" sz="1800" dirty="0" err="1"/>
              <a:t>year</a:t>
            </a:r>
            <a:r>
              <a:rPr lang="fr-CH" sz="1800" dirty="0"/>
              <a:t> on a Saturday in August, the </a:t>
            </a:r>
            <a:r>
              <a:rPr lang="fr-CH" sz="1800" b="1" dirty="0" err="1"/>
              <a:t>largest</a:t>
            </a:r>
            <a:r>
              <a:rPr lang="fr-CH" sz="1800" b="1" dirty="0"/>
              <a:t> techno parade in Europe</a:t>
            </a:r>
            <a:r>
              <a:rPr lang="fr-CH" sz="1800" dirty="0"/>
              <a:t>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59089F6-E76A-3DAC-7EA0-4E1FD6EC4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5211-C4A9-9249-B9D8-46974C86E382}" type="slidenum">
              <a:rPr lang="de-DE" smtClean="0"/>
              <a:pPr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21361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FB14F1-4ABD-E800-5A56-24545D70E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/>
              <a:t>Zürich – How to </a:t>
            </a:r>
            <a:r>
              <a:rPr lang="fr-CH" dirty="0" err="1"/>
              <a:t>get</a:t>
            </a:r>
            <a:r>
              <a:rPr lang="fr-CH" dirty="0"/>
              <a:t> </a:t>
            </a:r>
            <a:r>
              <a:rPr lang="fr-CH" dirty="0" err="1"/>
              <a:t>there</a:t>
            </a:r>
            <a:r>
              <a:rPr lang="fr-CH" dirty="0"/>
              <a:t>?</a:t>
            </a:r>
            <a:br>
              <a:rPr lang="fr-CH" dirty="0"/>
            </a:br>
            <a:r>
              <a:rPr lang="fr-CH" b="0" dirty="0" err="1"/>
              <a:t>These</a:t>
            </a:r>
            <a:r>
              <a:rPr lang="fr-CH" b="0" dirty="0"/>
              <a:t> </a:t>
            </a:r>
            <a:r>
              <a:rPr lang="fr-CH" b="0" dirty="0" err="1"/>
              <a:t>airlines</a:t>
            </a:r>
            <a:r>
              <a:rPr lang="fr-CH" b="0" dirty="0"/>
              <a:t> </a:t>
            </a:r>
            <a:r>
              <a:rPr lang="fr-CH" b="0" dirty="0" err="1"/>
              <a:t>bring</a:t>
            </a:r>
            <a:r>
              <a:rPr lang="fr-CH" b="0" dirty="0"/>
              <a:t> </a:t>
            </a:r>
            <a:r>
              <a:rPr lang="fr-CH" b="0" dirty="0" err="1"/>
              <a:t>you</a:t>
            </a:r>
            <a:r>
              <a:rPr lang="fr-CH" b="0" dirty="0"/>
              <a:t> to Zurich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59089F6-E76A-3DAC-7EA0-4E1FD6EC4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5211-C4A9-9249-B9D8-46974C86E382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id="{1394974B-11EF-0B34-1419-F9F941B27629}"/>
              </a:ext>
            </a:extLst>
          </p:cNvPr>
          <p:cNvSpPr/>
          <p:nvPr/>
        </p:nvSpPr>
        <p:spPr>
          <a:xfrm>
            <a:off x="7361813" y="2249567"/>
            <a:ext cx="3075431" cy="39242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 rtl="0"/>
            <a:endParaRPr lang="en-GB" sz="2968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9EE58013-14D8-44E4-7D06-E520432CC113}"/>
              </a:ext>
            </a:extLst>
          </p:cNvPr>
          <p:cNvSpPr/>
          <p:nvPr/>
        </p:nvSpPr>
        <p:spPr>
          <a:xfrm>
            <a:off x="1235528" y="2249567"/>
            <a:ext cx="3075431" cy="39242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 rtl="0"/>
            <a:endParaRPr lang="en-GB" sz="2968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2428423-F184-1A7D-EEEC-62910CE0999E}"/>
              </a:ext>
            </a:extLst>
          </p:cNvPr>
          <p:cNvSpPr txBox="1"/>
          <p:nvPr/>
        </p:nvSpPr>
        <p:spPr>
          <a:xfrm>
            <a:off x="1395302" y="2228870"/>
            <a:ext cx="2343841" cy="397031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 defTabSz="1507846" rtl="0">
              <a:defRPr/>
            </a:pPr>
            <a:r>
              <a:rPr lang="de-CH" sz="1400" kern="1200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Aegean</a:t>
            </a: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Airlines</a:t>
            </a:r>
          </a:p>
          <a:p>
            <a:pPr algn="l" defTabSz="1507846" rtl="0">
              <a:defRPr/>
            </a:pPr>
            <a:r>
              <a:rPr lang="de-CH" sz="1400" kern="1200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Aer</a:t>
            </a: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de-CH" sz="1400" kern="1200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Lingus</a:t>
            </a:r>
            <a:endParaRPr lang="de-CH" sz="1400" kern="1200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pPr algn="l" defTabSz="1507846" rtl="0">
              <a:defRPr/>
            </a:pP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Aeroflot</a:t>
            </a:r>
          </a:p>
          <a:p>
            <a:pPr algn="l" defTabSz="1507846" rtl="0">
              <a:defRPr/>
            </a:pP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Air Baltic</a:t>
            </a:r>
          </a:p>
          <a:p>
            <a:pPr algn="l" defTabSz="1507846" rtl="0">
              <a:defRPr/>
            </a:pP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Air </a:t>
            </a:r>
            <a:r>
              <a:rPr lang="de-CH" sz="1400" kern="1200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Cairo</a:t>
            </a:r>
            <a:endParaRPr lang="de-CH" sz="1400" kern="1200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pPr algn="l" defTabSz="1507846" rtl="0">
              <a:defRPr/>
            </a:pP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Air Canada</a:t>
            </a:r>
          </a:p>
          <a:p>
            <a:pPr algn="l" defTabSz="1507846" rtl="0">
              <a:defRPr/>
            </a:pP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Air Europa</a:t>
            </a:r>
          </a:p>
          <a:p>
            <a:pPr algn="l" defTabSz="1507846" rtl="0">
              <a:defRPr/>
            </a:pP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Air France</a:t>
            </a:r>
          </a:p>
          <a:p>
            <a:pPr algn="l" defTabSz="1507846" rtl="0">
              <a:defRPr/>
            </a:pP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Air Malta</a:t>
            </a:r>
          </a:p>
          <a:p>
            <a:pPr algn="l" defTabSz="1507846" rtl="0">
              <a:defRPr/>
            </a:pP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Air Montenegro</a:t>
            </a:r>
          </a:p>
          <a:p>
            <a:pPr algn="l" defTabSz="1507846" rtl="0">
              <a:defRPr/>
            </a:pP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Air </a:t>
            </a:r>
            <a:r>
              <a:rPr lang="de-CH" sz="1400" kern="1200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Serbia</a:t>
            </a:r>
            <a:endParaRPr lang="de-CH" sz="1400" kern="1200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pPr algn="l" defTabSz="1507846" rtl="0">
              <a:defRPr/>
            </a:pP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Alitalia</a:t>
            </a:r>
          </a:p>
          <a:p>
            <a:pPr algn="l" defTabSz="1507846" rtl="0">
              <a:defRPr/>
            </a:pP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Austrian Airlines</a:t>
            </a:r>
          </a:p>
          <a:p>
            <a:pPr algn="l" defTabSz="1507846" rtl="0">
              <a:defRPr/>
            </a:pP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British Airways</a:t>
            </a:r>
          </a:p>
          <a:p>
            <a:pPr algn="l" defTabSz="1507846" rtl="0">
              <a:defRPr/>
            </a:pPr>
            <a:r>
              <a:rPr lang="de-CH" sz="1400" kern="1200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Bulgaria</a:t>
            </a: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Air</a:t>
            </a:r>
          </a:p>
          <a:p>
            <a:pPr algn="l" defTabSz="1507846" rtl="0">
              <a:defRPr/>
            </a:pPr>
            <a:r>
              <a:rPr lang="de-CH" sz="1400" kern="1200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Cathay</a:t>
            </a: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Pacific</a:t>
            </a:r>
          </a:p>
          <a:p>
            <a:pPr algn="l" defTabSz="1507846" rtl="0">
              <a:defRPr/>
            </a:pPr>
            <a:r>
              <a:rPr lang="de-CH" sz="1400" kern="1200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Chair</a:t>
            </a: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Airlines</a:t>
            </a:r>
          </a:p>
          <a:p>
            <a:pPr algn="l" defTabSz="1507846" rtl="0">
              <a:defRPr/>
            </a:pP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Condor</a:t>
            </a:r>
          </a:p>
        </p:txBody>
      </p:sp>
      <p:sp>
        <p:nvSpPr>
          <p:cNvPr id="8" name="Textfeld 4">
            <a:extLst>
              <a:ext uri="{FF2B5EF4-FFF2-40B4-BE49-F238E27FC236}">
                <a16:creationId xmlns:a16="http://schemas.microsoft.com/office/drawing/2014/main" id="{C90BFD9B-3744-022A-416E-5DDED2EF9B54}"/>
              </a:ext>
            </a:extLst>
          </p:cNvPr>
          <p:cNvSpPr txBox="1"/>
          <p:nvPr/>
        </p:nvSpPr>
        <p:spPr>
          <a:xfrm>
            <a:off x="4446156" y="2228870"/>
            <a:ext cx="2208644" cy="397031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 defTabSz="1507846" rtl="0">
              <a:defRPr/>
            </a:pPr>
            <a:r>
              <a:rPr lang="de-CH" sz="1400" kern="1200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Corendon</a:t>
            </a: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Airlines</a:t>
            </a:r>
          </a:p>
          <a:p>
            <a:pPr algn="l" defTabSz="1507846" rtl="0">
              <a:defRPr/>
            </a:pPr>
            <a:r>
              <a:rPr lang="de-CH" sz="1400" kern="1200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Croatia</a:t>
            </a: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Airlines</a:t>
            </a:r>
          </a:p>
          <a:p>
            <a:pPr algn="l" defTabSz="1507846" rtl="0">
              <a:defRPr/>
            </a:pP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Cyprus Airways</a:t>
            </a:r>
          </a:p>
          <a:p>
            <a:pPr algn="l" defTabSz="1507846" rtl="0">
              <a:defRPr/>
            </a:pP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Delta Air Lines</a:t>
            </a:r>
          </a:p>
          <a:p>
            <a:pPr algn="l" defTabSz="1507846" rtl="0">
              <a:defRPr/>
            </a:pP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EasyJet</a:t>
            </a:r>
          </a:p>
          <a:p>
            <a:pPr algn="l" defTabSz="1507846" rtl="0">
              <a:defRPr/>
            </a:pP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Edelweiss</a:t>
            </a:r>
          </a:p>
          <a:p>
            <a:pPr algn="l" defTabSz="1507846" rtl="0">
              <a:defRPr/>
            </a:pP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EL AL Israel Airlines</a:t>
            </a:r>
          </a:p>
          <a:p>
            <a:pPr algn="l" defTabSz="1507846" rtl="0">
              <a:defRPr/>
            </a:pP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Emirates</a:t>
            </a:r>
          </a:p>
          <a:p>
            <a:pPr algn="l" defTabSz="1507846" rtl="0">
              <a:defRPr/>
            </a:pPr>
            <a:r>
              <a:rPr lang="de-CH" sz="1400" kern="1200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Ehihad</a:t>
            </a: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Airways</a:t>
            </a:r>
          </a:p>
          <a:p>
            <a:pPr algn="l" defTabSz="1507846" rtl="0">
              <a:defRPr/>
            </a:pP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Eurowings</a:t>
            </a:r>
          </a:p>
          <a:p>
            <a:pPr algn="l" defTabSz="1507846" rtl="0">
              <a:defRPr/>
            </a:pP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Finnair</a:t>
            </a:r>
          </a:p>
          <a:p>
            <a:pPr algn="l" defTabSz="1507846" rtl="0">
              <a:defRPr/>
            </a:pPr>
            <a:r>
              <a:rPr lang="de-CH" sz="1400" kern="1200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Helvetic</a:t>
            </a: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Airways</a:t>
            </a:r>
          </a:p>
          <a:p>
            <a:pPr algn="l" defTabSz="1507846" rtl="0">
              <a:defRPr/>
            </a:pP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Iberia</a:t>
            </a:r>
          </a:p>
          <a:p>
            <a:pPr algn="l" defTabSz="1507846" rtl="0">
              <a:defRPr/>
            </a:pP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Icelandair</a:t>
            </a:r>
          </a:p>
          <a:p>
            <a:pPr algn="l" defTabSz="1507846" rtl="0">
              <a:defRPr/>
            </a:pP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KLM</a:t>
            </a:r>
          </a:p>
          <a:p>
            <a:pPr algn="l" defTabSz="1507846" rtl="0">
              <a:defRPr/>
            </a:pP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Korean Air</a:t>
            </a:r>
          </a:p>
          <a:p>
            <a:pPr algn="l" defTabSz="1507846" rtl="0">
              <a:defRPr/>
            </a:pP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LOT </a:t>
            </a:r>
            <a:r>
              <a:rPr lang="de-CH" sz="1400" kern="1200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Polish</a:t>
            </a: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Airline</a:t>
            </a:r>
          </a:p>
          <a:p>
            <a:pPr algn="l" defTabSz="1507846" rtl="0">
              <a:defRPr/>
            </a:pP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Lufthansa</a:t>
            </a:r>
          </a:p>
        </p:txBody>
      </p:sp>
      <p:sp>
        <p:nvSpPr>
          <p:cNvPr id="9" name="Textfeld 4">
            <a:extLst>
              <a:ext uri="{FF2B5EF4-FFF2-40B4-BE49-F238E27FC236}">
                <a16:creationId xmlns:a16="http://schemas.microsoft.com/office/drawing/2014/main" id="{B146798A-12FD-1615-B5CD-6F17DB59F0CF}"/>
              </a:ext>
            </a:extLst>
          </p:cNvPr>
          <p:cNvSpPr txBox="1"/>
          <p:nvPr/>
        </p:nvSpPr>
        <p:spPr>
          <a:xfrm>
            <a:off x="7441700" y="2228870"/>
            <a:ext cx="2502400" cy="332398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 defTabSz="1507846" rtl="0">
              <a:defRPr/>
            </a:pP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Oman Air</a:t>
            </a:r>
          </a:p>
          <a:p>
            <a:pPr algn="l" defTabSz="1507846" rtl="0">
              <a:defRPr/>
            </a:pP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Pegasus</a:t>
            </a:r>
          </a:p>
          <a:p>
            <a:pPr algn="l" defTabSz="1507846" rtl="0">
              <a:defRPr/>
            </a:pPr>
            <a:r>
              <a:rPr lang="de-CH" sz="1400" kern="1200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Qatar</a:t>
            </a: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Airways</a:t>
            </a:r>
          </a:p>
          <a:p>
            <a:pPr algn="l" defTabSz="1507846" rtl="0">
              <a:defRPr/>
            </a:pP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Royal Air </a:t>
            </a:r>
            <a:r>
              <a:rPr lang="de-CH" sz="1400" kern="1200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Maroc</a:t>
            </a:r>
            <a:endParaRPr lang="de-CH" sz="1400" kern="1200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pPr algn="l" defTabSz="1507846" rtl="0">
              <a:defRPr/>
            </a:pP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Royal </a:t>
            </a:r>
            <a:r>
              <a:rPr lang="de-CH" sz="1400" kern="1200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Jordanian</a:t>
            </a:r>
            <a:endParaRPr lang="de-CH" sz="1400" kern="1200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pPr algn="l" defTabSz="1507846" rtl="0">
              <a:defRPr/>
            </a:pP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SAS </a:t>
            </a:r>
            <a:r>
              <a:rPr lang="de-CH" sz="1400" kern="1200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Scandinavian</a:t>
            </a: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Airlines</a:t>
            </a:r>
          </a:p>
          <a:p>
            <a:pPr algn="l" defTabSz="1507846" rtl="0">
              <a:defRPr/>
            </a:pPr>
            <a:r>
              <a:rPr lang="de-CH" sz="1400" kern="1200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Singapore</a:t>
            </a: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Airlines</a:t>
            </a:r>
          </a:p>
          <a:p>
            <a:pPr algn="l" defTabSz="1507846" rtl="0">
              <a:defRPr/>
            </a:pPr>
            <a:r>
              <a:rPr lang="de-CH" sz="1400" kern="1200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SunExpress</a:t>
            </a:r>
            <a:endParaRPr lang="de-CH" sz="1400" kern="1200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pPr algn="l" defTabSz="1507846" rtl="0">
              <a:defRPr/>
            </a:pP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Air Portugal</a:t>
            </a:r>
          </a:p>
          <a:p>
            <a:pPr algn="l" defTabSz="1507846" rtl="0">
              <a:defRPr/>
            </a:pP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Thai Airways</a:t>
            </a:r>
          </a:p>
          <a:p>
            <a:pPr algn="l" defTabSz="1507846" rtl="0">
              <a:defRPr/>
            </a:pP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Thai Airways</a:t>
            </a:r>
          </a:p>
          <a:p>
            <a:pPr algn="l" defTabSz="1507846" rtl="0">
              <a:defRPr/>
            </a:pPr>
            <a:r>
              <a:rPr lang="de-CH" sz="1400" kern="1200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Tunisair</a:t>
            </a:r>
            <a:endParaRPr lang="de-CH" sz="1400" kern="1200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pPr algn="l" defTabSz="1507846" rtl="0">
              <a:defRPr/>
            </a:pPr>
            <a:r>
              <a:rPr lang="de-CH" sz="1400" kern="1200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Turkish</a:t>
            </a: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Airlines</a:t>
            </a:r>
          </a:p>
          <a:p>
            <a:pPr algn="l" defTabSz="1507846" rtl="0">
              <a:defRPr/>
            </a:pP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United Airlines</a:t>
            </a:r>
          </a:p>
          <a:p>
            <a:pPr algn="l" defTabSz="1507846" rtl="0">
              <a:defRPr/>
            </a:pPr>
            <a:r>
              <a:rPr lang="de-CH" sz="14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V</a:t>
            </a:r>
            <a:r>
              <a:rPr lang="de-CH" sz="1400" kern="12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ueling</a:t>
            </a:r>
          </a:p>
        </p:txBody>
      </p:sp>
    </p:spTree>
    <p:extLst>
      <p:ext uri="{BB962C8B-B14F-4D97-AF65-F5344CB8AC3E}">
        <p14:creationId xmlns:p14="http://schemas.microsoft.com/office/powerpoint/2010/main" val="272531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F0A900-EC02-A8CD-7D2D-8080A9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528" y="757433"/>
            <a:ext cx="10515600" cy="808035"/>
          </a:xfrm>
        </p:spPr>
        <p:txBody>
          <a:bodyPr>
            <a:normAutofit fontScale="90000"/>
          </a:bodyPr>
          <a:lstStyle/>
          <a:p>
            <a:r>
              <a:rPr lang="fr-CH" dirty="0"/>
              <a:t>Switzerland</a:t>
            </a:r>
            <a:br>
              <a:rPr lang="fr-CH" dirty="0"/>
            </a:br>
            <a:r>
              <a:rPr lang="fr-CH" b="0" dirty="0" err="1"/>
              <a:t>Stunning</a:t>
            </a:r>
            <a:r>
              <a:rPr lang="fr-CH" b="0" dirty="0"/>
              <a:t> </a:t>
            </a:r>
            <a:r>
              <a:rPr lang="fr-CH" b="0" dirty="0" err="1"/>
              <a:t>sights</a:t>
            </a:r>
            <a:r>
              <a:rPr lang="fr-CH" b="0" dirty="0"/>
              <a:t> </a:t>
            </a:r>
            <a:r>
              <a:rPr lang="fr-CH" b="0" dirty="0" err="1"/>
              <a:t>nearby</a:t>
            </a:r>
            <a:endParaRPr lang="fr-CH" b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F7D388F-6B4C-B78B-A8EC-F4982556B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5211-C4A9-9249-B9D8-46974C86E382}" type="slidenum">
              <a:rPr lang="de-DE" smtClean="0"/>
              <a:pPr/>
              <a:t>6</a:t>
            </a:fld>
            <a:endParaRPr lang="de-DE" dirty="0"/>
          </a:p>
        </p:txBody>
      </p:sp>
      <p:pic>
        <p:nvPicPr>
          <p:cNvPr id="3" name="Picture 4" descr="A picture containing light, dark&#10;&#10;Description automatically generated">
            <a:extLst>
              <a:ext uri="{FF2B5EF4-FFF2-40B4-BE49-F238E27FC236}">
                <a16:creationId xmlns:a16="http://schemas.microsoft.com/office/drawing/2014/main" id="{FDE37AAA-4B05-C9EA-0621-92E0BCCAA9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919" y="2217283"/>
            <a:ext cx="6578700" cy="4321629"/>
          </a:xfrm>
          <a:prstGeom prst="rect">
            <a:avLst/>
          </a:prstGeom>
        </p:spPr>
      </p:pic>
      <p:grpSp>
        <p:nvGrpSpPr>
          <p:cNvPr id="5" name="Group 35">
            <a:extLst>
              <a:ext uri="{FF2B5EF4-FFF2-40B4-BE49-F238E27FC236}">
                <a16:creationId xmlns:a16="http://schemas.microsoft.com/office/drawing/2014/main" id="{D3BCDDB4-09F0-EDCA-2390-A391076060FE}"/>
              </a:ext>
            </a:extLst>
          </p:cNvPr>
          <p:cNvGrpSpPr/>
          <p:nvPr/>
        </p:nvGrpSpPr>
        <p:grpSpPr>
          <a:xfrm>
            <a:off x="6399320" y="1734124"/>
            <a:ext cx="2988890" cy="1455903"/>
            <a:chOff x="4846938" y="1366287"/>
            <a:chExt cx="2155767" cy="1016000"/>
          </a:xfrm>
        </p:grpSpPr>
        <p:pic>
          <p:nvPicPr>
            <p:cNvPr id="6" name="Picture 18">
              <a:extLst>
                <a:ext uri="{FF2B5EF4-FFF2-40B4-BE49-F238E27FC236}">
                  <a16:creationId xmlns:a16="http://schemas.microsoft.com/office/drawing/2014/main" id="{86242F0D-AD3F-B18F-666C-98B00A190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6938" y="1366287"/>
              <a:ext cx="1016000" cy="1016000"/>
            </a:xfrm>
            <a:prstGeom prst="ellipse">
              <a:avLst/>
            </a:prstGeom>
            <a:ln w="25400">
              <a:solidFill>
                <a:srgbClr val="ECBE34"/>
              </a:solidFill>
            </a:ln>
          </p:spPr>
        </p:pic>
        <p:sp>
          <p:nvSpPr>
            <p:cNvPr id="7" name="Inhaltsplatzhalter 2">
              <a:extLst>
                <a:ext uri="{FF2B5EF4-FFF2-40B4-BE49-F238E27FC236}">
                  <a16:creationId xmlns:a16="http://schemas.microsoft.com/office/drawing/2014/main" id="{43F1A9F4-1380-D620-E064-A4019A96E576}"/>
                </a:ext>
              </a:extLst>
            </p:cNvPr>
            <p:cNvSpPr txBox="1">
              <a:spLocks/>
            </p:cNvSpPr>
            <p:nvPr/>
          </p:nvSpPr>
          <p:spPr>
            <a:xfrm>
              <a:off x="5860490" y="1578573"/>
              <a:ext cx="1142215" cy="480252"/>
            </a:xfrm>
            <a:prstGeom prst="rect">
              <a:avLst/>
            </a:prstGeom>
          </p:spPr>
          <p:txBody>
            <a:bodyPr vert="horz" wrap="none" lIns="150781" tIns="75390" rIns="150781" bIns="7539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CH" sz="2309" b="1" dirty="0"/>
                <a:t>Rhine Falls</a:t>
              </a:r>
              <a:br>
                <a:rPr lang="de-CH" sz="2309" b="1" dirty="0"/>
              </a:br>
              <a:r>
                <a:rPr lang="de-CH" sz="2309" dirty="0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1.5h</a:t>
              </a:r>
            </a:p>
          </p:txBody>
        </p:sp>
      </p:grpSp>
      <p:grpSp>
        <p:nvGrpSpPr>
          <p:cNvPr id="8" name="Group 36">
            <a:extLst>
              <a:ext uri="{FF2B5EF4-FFF2-40B4-BE49-F238E27FC236}">
                <a16:creationId xmlns:a16="http://schemas.microsoft.com/office/drawing/2014/main" id="{9D53915E-6ED8-6AF8-C570-F91F272F79E4}"/>
              </a:ext>
            </a:extLst>
          </p:cNvPr>
          <p:cNvGrpSpPr/>
          <p:nvPr/>
        </p:nvGrpSpPr>
        <p:grpSpPr>
          <a:xfrm>
            <a:off x="2528048" y="1850038"/>
            <a:ext cx="2566128" cy="1455903"/>
            <a:chOff x="2439315" y="1712043"/>
            <a:chExt cx="1850846" cy="1016000"/>
          </a:xfrm>
        </p:grpSpPr>
        <p:pic>
          <p:nvPicPr>
            <p:cNvPr id="9" name="Picture 16" descr="A picture containing outdoor&#10;&#10;Description automatically generated">
              <a:extLst>
                <a:ext uri="{FF2B5EF4-FFF2-40B4-BE49-F238E27FC236}">
                  <a16:creationId xmlns:a16="http://schemas.microsoft.com/office/drawing/2014/main" id="{1C24C91D-45E9-61A7-1AE1-E03693348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4161" y="1712043"/>
              <a:ext cx="1016000" cy="1016000"/>
            </a:xfrm>
            <a:prstGeom prst="ellipse">
              <a:avLst/>
            </a:prstGeom>
            <a:ln w="25400">
              <a:solidFill>
                <a:srgbClr val="ECBE34"/>
              </a:solidFill>
            </a:ln>
          </p:spPr>
        </p:pic>
        <p:sp>
          <p:nvSpPr>
            <p:cNvPr id="10" name="Inhaltsplatzhalter 2">
              <a:extLst>
                <a:ext uri="{FF2B5EF4-FFF2-40B4-BE49-F238E27FC236}">
                  <a16:creationId xmlns:a16="http://schemas.microsoft.com/office/drawing/2014/main" id="{D0F7F16B-C41D-E417-EF97-203E9D90157B}"/>
                </a:ext>
              </a:extLst>
            </p:cNvPr>
            <p:cNvSpPr txBox="1">
              <a:spLocks/>
            </p:cNvSpPr>
            <p:nvPr/>
          </p:nvSpPr>
          <p:spPr>
            <a:xfrm>
              <a:off x="2439315" y="1961533"/>
              <a:ext cx="835023" cy="552637"/>
            </a:xfrm>
            <a:prstGeom prst="rect">
              <a:avLst/>
            </a:prstGeom>
          </p:spPr>
          <p:txBody>
            <a:bodyPr vert="horz" wrap="square" lIns="150781" tIns="75390" rIns="150781" bIns="7539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CH" sz="2309" b="1" dirty="0"/>
                <a:t>Basel</a:t>
              </a:r>
              <a:br>
                <a:rPr lang="de-CH" sz="2309" b="1" dirty="0"/>
              </a:br>
              <a:r>
                <a:rPr lang="de-CH" sz="2309" dirty="0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1h</a:t>
              </a:r>
            </a:p>
          </p:txBody>
        </p:sp>
      </p:grpSp>
      <p:grpSp>
        <p:nvGrpSpPr>
          <p:cNvPr id="11" name="Group 37">
            <a:extLst>
              <a:ext uri="{FF2B5EF4-FFF2-40B4-BE49-F238E27FC236}">
                <a16:creationId xmlns:a16="http://schemas.microsoft.com/office/drawing/2014/main" id="{EC1C4F6A-1F19-9A7C-3046-DC22CDA5E4A6}"/>
              </a:ext>
            </a:extLst>
          </p:cNvPr>
          <p:cNvGrpSpPr/>
          <p:nvPr/>
        </p:nvGrpSpPr>
        <p:grpSpPr>
          <a:xfrm>
            <a:off x="3698420" y="3294189"/>
            <a:ext cx="1408646" cy="2102881"/>
            <a:chOff x="3171807" y="3095637"/>
            <a:chExt cx="1016000" cy="1467493"/>
          </a:xfrm>
        </p:grpSpPr>
        <p:pic>
          <p:nvPicPr>
            <p:cNvPr id="12" name="Picture 14" descr="A picture containing sky, outdoor, tree, city&#10;&#10;Description automatically generated">
              <a:extLst>
                <a:ext uri="{FF2B5EF4-FFF2-40B4-BE49-F238E27FC236}">
                  <a16:creationId xmlns:a16="http://schemas.microsoft.com/office/drawing/2014/main" id="{50F41951-59F3-BD05-1BCD-129B82275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1807" y="3095637"/>
              <a:ext cx="1016000" cy="1016000"/>
            </a:xfrm>
            <a:prstGeom prst="ellipse">
              <a:avLst/>
            </a:prstGeom>
            <a:ln w="25400">
              <a:solidFill>
                <a:srgbClr val="ECBE34"/>
              </a:solidFill>
            </a:ln>
          </p:spPr>
        </p:pic>
        <p:sp>
          <p:nvSpPr>
            <p:cNvPr id="13" name="Inhaltsplatzhalter 2">
              <a:extLst>
                <a:ext uri="{FF2B5EF4-FFF2-40B4-BE49-F238E27FC236}">
                  <a16:creationId xmlns:a16="http://schemas.microsoft.com/office/drawing/2014/main" id="{5683D702-FB34-4B7D-ABD9-EBD4FEBADED2}"/>
                </a:ext>
              </a:extLst>
            </p:cNvPr>
            <p:cNvSpPr txBox="1">
              <a:spLocks/>
            </p:cNvSpPr>
            <p:nvPr/>
          </p:nvSpPr>
          <p:spPr>
            <a:xfrm>
              <a:off x="3581772" y="4082878"/>
              <a:ext cx="593934" cy="480252"/>
            </a:xfrm>
            <a:prstGeom prst="rect">
              <a:avLst/>
            </a:prstGeom>
          </p:spPr>
          <p:txBody>
            <a:bodyPr vert="horz" wrap="none" lIns="150781" tIns="75390" rIns="150781" bIns="7539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CH" sz="2309" b="1" dirty="0">
                  <a:solidFill>
                    <a:schemeClr val="bg1"/>
                  </a:solidFill>
                </a:rPr>
                <a:t>Bern</a:t>
              </a:r>
              <a:br>
                <a:rPr lang="de-CH" sz="2309" b="1" dirty="0">
                  <a:solidFill>
                    <a:schemeClr val="bg1"/>
                  </a:solidFill>
                </a:rPr>
              </a:br>
              <a:r>
                <a:rPr lang="de-CH" sz="2309" dirty="0">
                  <a:solidFill>
                    <a:schemeClr val="bg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1h</a:t>
              </a:r>
            </a:p>
          </p:txBody>
        </p:sp>
      </p:grpSp>
      <p:grpSp>
        <p:nvGrpSpPr>
          <p:cNvPr id="14" name="Group 41">
            <a:extLst>
              <a:ext uri="{FF2B5EF4-FFF2-40B4-BE49-F238E27FC236}">
                <a16:creationId xmlns:a16="http://schemas.microsoft.com/office/drawing/2014/main" id="{B0378BC4-8DC4-7DAA-5E3F-B3B5C1032E24}"/>
              </a:ext>
            </a:extLst>
          </p:cNvPr>
          <p:cNvGrpSpPr/>
          <p:nvPr/>
        </p:nvGrpSpPr>
        <p:grpSpPr>
          <a:xfrm>
            <a:off x="5258655" y="3505321"/>
            <a:ext cx="2635110" cy="1455903"/>
            <a:chOff x="4403488" y="3142144"/>
            <a:chExt cx="1900600" cy="1016000"/>
          </a:xfrm>
        </p:grpSpPr>
        <p:pic>
          <p:nvPicPr>
            <p:cNvPr id="15" name="Picture 12" descr="A picture containing water, sky, outdoor, old&#10;&#10;Description automatically generated">
              <a:extLst>
                <a:ext uri="{FF2B5EF4-FFF2-40B4-BE49-F238E27FC236}">
                  <a16:creationId xmlns:a16="http://schemas.microsoft.com/office/drawing/2014/main" id="{63DC54C8-0ECA-08E8-33CF-3D52044B6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3488" y="3142144"/>
              <a:ext cx="1016000" cy="1016000"/>
            </a:xfrm>
            <a:prstGeom prst="ellipse">
              <a:avLst/>
            </a:prstGeom>
            <a:ln w="25400">
              <a:solidFill>
                <a:srgbClr val="ECBE34"/>
              </a:solidFill>
            </a:ln>
          </p:spPr>
        </p:pic>
        <p:sp>
          <p:nvSpPr>
            <p:cNvPr id="16" name="Inhaltsplatzhalter 2">
              <a:extLst>
                <a:ext uri="{FF2B5EF4-FFF2-40B4-BE49-F238E27FC236}">
                  <a16:creationId xmlns:a16="http://schemas.microsoft.com/office/drawing/2014/main" id="{6F9C18EC-493E-5A97-1662-74600AE7B25A}"/>
                </a:ext>
              </a:extLst>
            </p:cNvPr>
            <p:cNvSpPr txBox="1">
              <a:spLocks/>
            </p:cNvSpPr>
            <p:nvPr/>
          </p:nvSpPr>
          <p:spPr>
            <a:xfrm>
              <a:off x="5419488" y="3316261"/>
              <a:ext cx="884600" cy="480252"/>
            </a:xfrm>
            <a:prstGeom prst="rect">
              <a:avLst/>
            </a:prstGeom>
          </p:spPr>
          <p:txBody>
            <a:bodyPr vert="horz" wrap="none" lIns="150781" tIns="75390" rIns="150781" bIns="7539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CH" sz="2309" b="1" dirty="0" err="1">
                  <a:solidFill>
                    <a:schemeClr val="bg1"/>
                  </a:solidFill>
                </a:rPr>
                <a:t>Lucerne</a:t>
              </a:r>
              <a:br>
                <a:rPr lang="de-CH" sz="2309" b="1" dirty="0">
                  <a:solidFill>
                    <a:schemeClr val="bg1"/>
                  </a:solidFill>
                </a:rPr>
              </a:br>
              <a:r>
                <a:rPr lang="de-CH" sz="2309" dirty="0">
                  <a:solidFill>
                    <a:schemeClr val="bg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1h</a:t>
              </a:r>
            </a:p>
          </p:txBody>
        </p:sp>
      </p:grpSp>
      <p:grpSp>
        <p:nvGrpSpPr>
          <p:cNvPr id="17" name="Group 38">
            <a:extLst>
              <a:ext uri="{FF2B5EF4-FFF2-40B4-BE49-F238E27FC236}">
                <a16:creationId xmlns:a16="http://schemas.microsoft.com/office/drawing/2014/main" id="{F3F3DCBB-07CD-2192-266B-5BC1009262D4}"/>
              </a:ext>
            </a:extLst>
          </p:cNvPr>
          <p:cNvGrpSpPr/>
          <p:nvPr/>
        </p:nvGrpSpPr>
        <p:grpSpPr>
          <a:xfrm>
            <a:off x="1186273" y="4626851"/>
            <a:ext cx="2414784" cy="1901168"/>
            <a:chOff x="101766" y="4357587"/>
            <a:chExt cx="1741687" cy="1326728"/>
          </a:xfrm>
        </p:grpSpPr>
        <p:pic>
          <p:nvPicPr>
            <p:cNvPr id="18" name="Picture 21" descr="A picture containing outdoor, sky, bridge, mountain&#10;&#10;Description automatically generated">
              <a:extLst>
                <a:ext uri="{FF2B5EF4-FFF2-40B4-BE49-F238E27FC236}">
                  <a16:creationId xmlns:a16="http://schemas.microsoft.com/office/drawing/2014/main" id="{33EBE652-DC8B-E29D-75B0-739A238DD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66" y="4357587"/>
              <a:ext cx="1016000" cy="1016000"/>
            </a:xfrm>
            <a:prstGeom prst="ellipse">
              <a:avLst/>
            </a:prstGeom>
            <a:ln w="25400">
              <a:solidFill>
                <a:srgbClr val="ECBE34"/>
              </a:solidFill>
            </a:ln>
          </p:spPr>
        </p:pic>
        <p:sp>
          <p:nvSpPr>
            <p:cNvPr id="19" name="Inhaltsplatzhalter 2">
              <a:extLst>
                <a:ext uri="{FF2B5EF4-FFF2-40B4-BE49-F238E27FC236}">
                  <a16:creationId xmlns:a16="http://schemas.microsoft.com/office/drawing/2014/main" id="{D0D0FC17-1859-479E-42CC-732922520D78}"/>
                </a:ext>
              </a:extLst>
            </p:cNvPr>
            <p:cNvSpPr txBox="1">
              <a:spLocks/>
            </p:cNvSpPr>
            <p:nvPr/>
          </p:nvSpPr>
          <p:spPr>
            <a:xfrm>
              <a:off x="1008431" y="5204063"/>
              <a:ext cx="835022" cy="480252"/>
            </a:xfrm>
            <a:prstGeom prst="rect">
              <a:avLst/>
            </a:prstGeom>
          </p:spPr>
          <p:txBody>
            <a:bodyPr vert="horz" wrap="none" lIns="150781" tIns="75390" rIns="150781" bIns="7539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CH" sz="2309" b="1" dirty="0" err="1"/>
                <a:t>Geneva</a:t>
              </a:r>
              <a:br>
                <a:rPr lang="de-CH" sz="2309" b="1" dirty="0"/>
              </a:br>
              <a:r>
                <a:rPr lang="de-CH" sz="2309" dirty="0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3h</a:t>
              </a:r>
            </a:p>
          </p:txBody>
        </p:sp>
      </p:grpSp>
      <p:grpSp>
        <p:nvGrpSpPr>
          <p:cNvPr id="20" name="Group 40">
            <a:extLst>
              <a:ext uri="{FF2B5EF4-FFF2-40B4-BE49-F238E27FC236}">
                <a16:creationId xmlns:a16="http://schemas.microsoft.com/office/drawing/2014/main" id="{0528C8FF-4780-ED21-9AE5-43F1D9D83AEC}"/>
              </a:ext>
            </a:extLst>
          </p:cNvPr>
          <p:cNvGrpSpPr/>
          <p:nvPr/>
        </p:nvGrpSpPr>
        <p:grpSpPr>
          <a:xfrm>
            <a:off x="5326400" y="4570890"/>
            <a:ext cx="2286389" cy="1455903"/>
            <a:chOff x="4778100" y="3995354"/>
            <a:chExt cx="1649081" cy="1016000"/>
          </a:xfrm>
        </p:grpSpPr>
        <p:pic>
          <p:nvPicPr>
            <p:cNvPr id="21" name="Picture 10" descr="A cable car above a snowy mountain&#10;&#10;Description automatically generated with medium confidence">
              <a:extLst>
                <a:ext uri="{FF2B5EF4-FFF2-40B4-BE49-F238E27FC236}">
                  <a16:creationId xmlns:a16="http://schemas.microsoft.com/office/drawing/2014/main" id="{59863AD9-810E-79C9-340D-A8C66FD0A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8100" y="3995354"/>
              <a:ext cx="1016000" cy="1016000"/>
            </a:xfrm>
            <a:prstGeom prst="ellipse">
              <a:avLst/>
            </a:prstGeom>
            <a:ln w="25400">
              <a:solidFill>
                <a:srgbClr val="ECBE34"/>
              </a:solidFill>
            </a:ln>
          </p:spPr>
        </p:pic>
        <p:sp>
          <p:nvSpPr>
            <p:cNvPr id="22" name="Inhaltsplatzhalter 2">
              <a:extLst>
                <a:ext uri="{FF2B5EF4-FFF2-40B4-BE49-F238E27FC236}">
                  <a16:creationId xmlns:a16="http://schemas.microsoft.com/office/drawing/2014/main" id="{B50CCEDA-AF66-E4FF-F714-31B16A53FE51}"/>
                </a:ext>
              </a:extLst>
            </p:cNvPr>
            <p:cNvSpPr txBox="1">
              <a:spLocks/>
            </p:cNvSpPr>
            <p:nvPr/>
          </p:nvSpPr>
          <p:spPr>
            <a:xfrm>
              <a:off x="5711002" y="4064578"/>
              <a:ext cx="716179" cy="552637"/>
            </a:xfrm>
            <a:prstGeom prst="rect">
              <a:avLst/>
            </a:prstGeom>
          </p:spPr>
          <p:txBody>
            <a:bodyPr vert="horz" wrap="square" lIns="150781" tIns="75390" rIns="150781" bIns="7539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CH" sz="2309" b="1" dirty="0" err="1">
                  <a:solidFill>
                    <a:schemeClr val="bg1"/>
                  </a:solidFill>
                </a:rPr>
                <a:t>Titlis</a:t>
              </a:r>
              <a:br>
                <a:rPr lang="de-CH" sz="2309" b="1" dirty="0">
                  <a:solidFill>
                    <a:schemeClr val="bg1"/>
                  </a:solidFill>
                </a:rPr>
              </a:br>
              <a:r>
                <a:rPr lang="de-CH" sz="2309" b="1" dirty="0">
                  <a:solidFill>
                    <a:schemeClr val="bg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2</a:t>
              </a:r>
              <a:r>
                <a:rPr lang="de-CH" sz="2309" dirty="0">
                  <a:solidFill>
                    <a:schemeClr val="bg1"/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h</a:t>
              </a:r>
            </a:p>
          </p:txBody>
        </p:sp>
      </p:grpSp>
      <p:grpSp>
        <p:nvGrpSpPr>
          <p:cNvPr id="23" name="Group 42">
            <a:extLst>
              <a:ext uri="{FF2B5EF4-FFF2-40B4-BE49-F238E27FC236}">
                <a16:creationId xmlns:a16="http://schemas.microsoft.com/office/drawing/2014/main" id="{1AC0B182-C8EA-4C75-B453-4BD48AC7F650}"/>
              </a:ext>
            </a:extLst>
          </p:cNvPr>
          <p:cNvGrpSpPr/>
          <p:nvPr/>
        </p:nvGrpSpPr>
        <p:grpSpPr>
          <a:xfrm>
            <a:off x="7838547" y="4340705"/>
            <a:ext cx="2571004" cy="1892846"/>
            <a:chOff x="6996032" y="3796392"/>
            <a:chExt cx="1854363" cy="1320921"/>
          </a:xfrm>
        </p:grpSpPr>
        <p:pic>
          <p:nvPicPr>
            <p:cNvPr id="24" name="Picture 8" descr="A picture containing mountain, snow, outdoor, nature&#10;&#10;Description automatically generated">
              <a:extLst>
                <a:ext uri="{FF2B5EF4-FFF2-40B4-BE49-F238E27FC236}">
                  <a16:creationId xmlns:a16="http://schemas.microsoft.com/office/drawing/2014/main" id="{2A3804B5-4084-84C8-5EFF-CAB1457528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6032" y="3796392"/>
              <a:ext cx="1016000" cy="1016000"/>
            </a:xfrm>
            <a:prstGeom prst="ellipse">
              <a:avLst/>
            </a:prstGeom>
            <a:ln w="25400">
              <a:solidFill>
                <a:srgbClr val="ECBE34"/>
              </a:solidFill>
            </a:ln>
          </p:spPr>
        </p:pic>
        <p:sp>
          <p:nvSpPr>
            <p:cNvPr id="25" name="Inhaltsplatzhalter 2">
              <a:extLst>
                <a:ext uri="{FF2B5EF4-FFF2-40B4-BE49-F238E27FC236}">
                  <a16:creationId xmlns:a16="http://schemas.microsoft.com/office/drawing/2014/main" id="{35B404D9-69A4-A80B-5131-5BD4029E3257}"/>
                </a:ext>
              </a:extLst>
            </p:cNvPr>
            <p:cNvSpPr txBox="1">
              <a:spLocks/>
            </p:cNvSpPr>
            <p:nvPr/>
          </p:nvSpPr>
          <p:spPr>
            <a:xfrm>
              <a:off x="7857888" y="4637061"/>
              <a:ext cx="992507" cy="480252"/>
            </a:xfrm>
            <a:prstGeom prst="rect">
              <a:avLst/>
            </a:prstGeom>
          </p:spPr>
          <p:txBody>
            <a:bodyPr vert="horz" wrap="none" lIns="150781" tIns="75390" rIns="150781" bIns="7539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CH" sz="2309" b="1" dirty="0"/>
                <a:t>St. Moritz</a:t>
              </a:r>
              <a:br>
                <a:rPr lang="de-CH" sz="2309" b="1" dirty="0"/>
              </a:br>
              <a:r>
                <a:rPr lang="de-CH" sz="2309" dirty="0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3h</a:t>
              </a:r>
            </a:p>
          </p:txBody>
        </p:sp>
      </p:grpSp>
      <p:sp>
        <p:nvSpPr>
          <p:cNvPr id="26" name="Inhaltsplatzhalter 2">
            <a:extLst>
              <a:ext uri="{FF2B5EF4-FFF2-40B4-BE49-F238E27FC236}">
                <a16:creationId xmlns:a16="http://schemas.microsoft.com/office/drawing/2014/main" id="{EF24CC0C-F510-6C9E-5E5C-7EE3999B863A}"/>
              </a:ext>
            </a:extLst>
          </p:cNvPr>
          <p:cNvSpPr txBox="1">
            <a:spLocks/>
          </p:cNvSpPr>
          <p:nvPr/>
        </p:nvSpPr>
        <p:spPr>
          <a:xfrm>
            <a:off x="868946" y="3429000"/>
            <a:ext cx="1535613" cy="472084"/>
          </a:xfrm>
          <a:prstGeom prst="rect">
            <a:avLst/>
          </a:prstGeom>
        </p:spPr>
        <p:txBody>
          <a:bodyPr vert="horz" wrap="none" lIns="150781" tIns="75390" rIns="150781" bIns="7539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309" b="1" dirty="0">
                <a:solidFill>
                  <a:srgbClr val="ECBE34"/>
                </a:solidFill>
              </a:rPr>
              <a:t>FRANCE</a:t>
            </a:r>
            <a:endParaRPr lang="de-CH" sz="2309" dirty="0">
              <a:solidFill>
                <a:srgbClr val="ECBE34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27" name="Inhaltsplatzhalter 2">
            <a:extLst>
              <a:ext uri="{FF2B5EF4-FFF2-40B4-BE49-F238E27FC236}">
                <a16:creationId xmlns:a16="http://schemas.microsoft.com/office/drawing/2014/main" id="{9D8E7398-501E-9EA3-26C0-7AC64643CC20}"/>
              </a:ext>
            </a:extLst>
          </p:cNvPr>
          <p:cNvSpPr txBox="1">
            <a:spLocks/>
          </p:cNvSpPr>
          <p:nvPr/>
        </p:nvSpPr>
        <p:spPr>
          <a:xfrm>
            <a:off x="9386683" y="6385916"/>
            <a:ext cx="1109727" cy="472084"/>
          </a:xfrm>
          <a:prstGeom prst="rect">
            <a:avLst/>
          </a:prstGeom>
        </p:spPr>
        <p:txBody>
          <a:bodyPr vert="horz" wrap="none" lIns="150781" tIns="75390" rIns="150781" bIns="7539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309" b="1" dirty="0">
                <a:solidFill>
                  <a:srgbClr val="ECBE34"/>
                </a:solidFill>
              </a:rPr>
              <a:t>ITALY</a:t>
            </a:r>
            <a:endParaRPr lang="de-CH" sz="2309" dirty="0">
              <a:solidFill>
                <a:srgbClr val="ECBE34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28" name="Inhaltsplatzhalter 2">
            <a:extLst>
              <a:ext uri="{FF2B5EF4-FFF2-40B4-BE49-F238E27FC236}">
                <a16:creationId xmlns:a16="http://schemas.microsoft.com/office/drawing/2014/main" id="{92D3E1B6-727C-2A7D-3D17-4A0F35458F50}"/>
              </a:ext>
            </a:extLst>
          </p:cNvPr>
          <p:cNvSpPr txBox="1">
            <a:spLocks/>
          </p:cNvSpPr>
          <p:nvPr/>
        </p:nvSpPr>
        <p:spPr>
          <a:xfrm>
            <a:off x="8125408" y="1245907"/>
            <a:ext cx="1816139" cy="472084"/>
          </a:xfrm>
          <a:prstGeom prst="rect">
            <a:avLst/>
          </a:prstGeom>
        </p:spPr>
        <p:txBody>
          <a:bodyPr vert="horz" wrap="none" lIns="150781" tIns="75390" rIns="150781" bIns="7539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309" b="1" dirty="0">
                <a:solidFill>
                  <a:srgbClr val="ECBE34"/>
                </a:solidFill>
              </a:rPr>
              <a:t>GERMANY</a:t>
            </a:r>
            <a:endParaRPr lang="de-CH" sz="2309" dirty="0">
              <a:solidFill>
                <a:srgbClr val="ECBE34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29" name="Inhaltsplatzhalter 2">
            <a:extLst>
              <a:ext uri="{FF2B5EF4-FFF2-40B4-BE49-F238E27FC236}">
                <a16:creationId xmlns:a16="http://schemas.microsoft.com/office/drawing/2014/main" id="{CEBEDAA4-CEB2-80AB-275A-4DEB0BCA8016}"/>
              </a:ext>
            </a:extLst>
          </p:cNvPr>
          <p:cNvSpPr txBox="1">
            <a:spLocks/>
          </p:cNvSpPr>
          <p:nvPr/>
        </p:nvSpPr>
        <p:spPr>
          <a:xfrm>
            <a:off x="8796018" y="2968688"/>
            <a:ext cx="3365490" cy="791915"/>
          </a:xfrm>
          <a:prstGeom prst="rect">
            <a:avLst/>
          </a:prstGeom>
        </p:spPr>
        <p:txBody>
          <a:bodyPr vert="horz" wrap="square" lIns="150781" tIns="75390" rIns="150781" bIns="7539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309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*Travel </a:t>
            </a:r>
            <a:r>
              <a:rPr lang="de-CH" sz="2309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times</a:t>
            </a:r>
            <a:r>
              <a:rPr lang="de-CH" sz="2309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de-CH" sz="2309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calculated</a:t>
            </a:r>
            <a:br>
              <a:rPr lang="de-CH" sz="2309" dirty="0">
                <a:latin typeface="Helvetica Neue Light" panose="02000403000000020004" pitchFamily="2" charset="0"/>
                <a:ea typeface="Helvetica Neue Light" panose="02000403000000020004" pitchFamily="2" charset="0"/>
              </a:rPr>
            </a:br>
            <a:r>
              <a:rPr lang="de-CH" sz="2309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with</a:t>
            </a:r>
            <a:r>
              <a:rPr lang="de-CH" sz="2309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de-CH" sz="2309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public</a:t>
            </a:r>
            <a:r>
              <a:rPr lang="de-CH" sz="2309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</a:t>
            </a:r>
            <a:r>
              <a:rPr lang="de-CH" sz="2309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transport</a:t>
            </a:r>
            <a:endParaRPr lang="de-CH" sz="2309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24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>
            <a:extLst>
              <a:ext uri="{FF2B5EF4-FFF2-40B4-BE49-F238E27FC236}">
                <a16:creationId xmlns:a16="http://schemas.microsoft.com/office/drawing/2014/main" id="{1CFD7963-9FDD-E019-1795-097F618C0E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58419" y="2267334"/>
            <a:ext cx="6560207" cy="430948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3F0A900-EC02-A8CD-7D2D-8080A9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528" y="757433"/>
            <a:ext cx="10515600" cy="808035"/>
          </a:xfrm>
        </p:spPr>
        <p:txBody>
          <a:bodyPr>
            <a:normAutofit fontScale="90000"/>
          </a:bodyPr>
          <a:lstStyle/>
          <a:p>
            <a:r>
              <a:rPr lang="fr-CH" dirty="0"/>
              <a:t>Switzerland</a:t>
            </a:r>
            <a:br>
              <a:rPr lang="fr-CH" dirty="0"/>
            </a:br>
            <a:r>
              <a:rPr lang="fr-CH" b="0" dirty="0" err="1"/>
              <a:t>We</a:t>
            </a:r>
            <a:r>
              <a:rPr lang="fr-CH" b="0" dirty="0"/>
              <a:t> have a lot to </a:t>
            </a:r>
            <a:r>
              <a:rPr lang="fr-CH" b="0" dirty="0" err="1"/>
              <a:t>offer</a:t>
            </a:r>
            <a:endParaRPr lang="fr-CH" b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F7D388F-6B4C-B78B-A8EC-F4982556B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5211-C4A9-9249-B9D8-46974C86E382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32" name="Inhaltsplatzhalter 2">
            <a:extLst>
              <a:ext uri="{FF2B5EF4-FFF2-40B4-BE49-F238E27FC236}">
                <a16:creationId xmlns:a16="http://schemas.microsoft.com/office/drawing/2014/main" id="{77D068B0-8B2C-4502-B859-025FF54AAD9E}"/>
              </a:ext>
            </a:extLst>
          </p:cNvPr>
          <p:cNvSpPr txBox="1">
            <a:spLocks/>
          </p:cNvSpPr>
          <p:nvPr/>
        </p:nvSpPr>
        <p:spPr>
          <a:xfrm>
            <a:off x="868946" y="3429000"/>
            <a:ext cx="1535613" cy="472084"/>
          </a:xfrm>
          <a:prstGeom prst="rect">
            <a:avLst/>
          </a:prstGeom>
        </p:spPr>
        <p:txBody>
          <a:bodyPr vert="horz" wrap="none" lIns="150781" tIns="75390" rIns="150781" bIns="7539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309" b="1" dirty="0">
                <a:solidFill>
                  <a:srgbClr val="3A5AA4"/>
                </a:solidFill>
              </a:rPr>
              <a:t>FRANCE</a:t>
            </a:r>
            <a:endParaRPr lang="de-CH" sz="2309" dirty="0">
              <a:solidFill>
                <a:srgbClr val="3A5AA4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33" name="Inhaltsplatzhalter 2">
            <a:extLst>
              <a:ext uri="{FF2B5EF4-FFF2-40B4-BE49-F238E27FC236}">
                <a16:creationId xmlns:a16="http://schemas.microsoft.com/office/drawing/2014/main" id="{5C632524-6DC6-9021-5E72-5DEEBE774A71}"/>
              </a:ext>
            </a:extLst>
          </p:cNvPr>
          <p:cNvSpPr txBox="1">
            <a:spLocks/>
          </p:cNvSpPr>
          <p:nvPr/>
        </p:nvSpPr>
        <p:spPr>
          <a:xfrm>
            <a:off x="9386683" y="6385916"/>
            <a:ext cx="1109727" cy="472084"/>
          </a:xfrm>
          <a:prstGeom prst="rect">
            <a:avLst/>
          </a:prstGeom>
        </p:spPr>
        <p:txBody>
          <a:bodyPr vert="horz" wrap="none" lIns="150781" tIns="75390" rIns="150781" bIns="7539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309" b="1" dirty="0">
                <a:solidFill>
                  <a:srgbClr val="3A5AA4"/>
                </a:solidFill>
              </a:rPr>
              <a:t>ITALY</a:t>
            </a:r>
            <a:endParaRPr lang="de-CH" sz="2309" dirty="0">
              <a:solidFill>
                <a:srgbClr val="3A5AA4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361B33FB-0483-0093-E07C-49529016A335}"/>
              </a:ext>
            </a:extLst>
          </p:cNvPr>
          <p:cNvSpPr txBox="1">
            <a:spLocks/>
          </p:cNvSpPr>
          <p:nvPr/>
        </p:nvSpPr>
        <p:spPr>
          <a:xfrm>
            <a:off x="8125408" y="1245907"/>
            <a:ext cx="1816139" cy="472084"/>
          </a:xfrm>
          <a:prstGeom prst="rect">
            <a:avLst/>
          </a:prstGeom>
        </p:spPr>
        <p:txBody>
          <a:bodyPr vert="horz" wrap="none" lIns="150781" tIns="75390" rIns="150781" bIns="7539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309" b="1" dirty="0">
                <a:solidFill>
                  <a:srgbClr val="3A5AA4"/>
                </a:solidFill>
              </a:rPr>
              <a:t>GERMANY</a:t>
            </a:r>
            <a:endParaRPr lang="de-CH" sz="2309" dirty="0">
              <a:solidFill>
                <a:srgbClr val="3A5AA4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pic>
        <p:nvPicPr>
          <p:cNvPr id="61" name="Picture 2">
            <a:extLst>
              <a:ext uri="{FF2B5EF4-FFF2-40B4-BE49-F238E27FC236}">
                <a16:creationId xmlns:a16="http://schemas.microsoft.com/office/drawing/2014/main" id="{72876610-3A15-AC9C-8EAC-776C6953C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015" y="4791256"/>
            <a:ext cx="615342" cy="52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8">
            <a:extLst>
              <a:ext uri="{FF2B5EF4-FFF2-40B4-BE49-F238E27FC236}">
                <a16:creationId xmlns:a16="http://schemas.microsoft.com/office/drawing/2014/main" id="{8160C24E-1892-9B9B-3D37-800756E30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220" y="5606299"/>
            <a:ext cx="719161" cy="71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0" descr="WTO: Nur Brosamen für den Süden in Nairobi | Alliance Sud">
            <a:extLst>
              <a:ext uri="{FF2B5EF4-FFF2-40B4-BE49-F238E27FC236}">
                <a16:creationId xmlns:a16="http://schemas.microsoft.com/office/drawing/2014/main" id="{DDF5F616-AADC-47DB-1C69-1583D53D3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452" y="4940746"/>
            <a:ext cx="887404" cy="66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12" descr="In Aktion | Internationale Komitee Vom Roten Kreuz">
            <a:extLst>
              <a:ext uri="{FF2B5EF4-FFF2-40B4-BE49-F238E27FC236}">
                <a16:creationId xmlns:a16="http://schemas.microsoft.com/office/drawing/2014/main" id="{F022FBC2-61B5-5B64-A01E-688A02F9D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508" y="5626662"/>
            <a:ext cx="639184" cy="75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5" name="Group 5">
            <a:extLst>
              <a:ext uri="{FF2B5EF4-FFF2-40B4-BE49-F238E27FC236}">
                <a16:creationId xmlns:a16="http://schemas.microsoft.com/office/drawing/2014/main" id="{1230894C-ABD5-3366-2E9E-614A49B7CACC}"/>
              </a:ext>
            </a:extLst>
          </p:cNvPr>
          <p:cNvGrpSpPr/>
          <p:nvPr/>
        </p:nvGrpSpPr>
        <p:grpSpPr>
          <a:xfrm>
            <a:off x="6661577" y="2523291"/>
            <a:ext cx="2375033" cy="1005666"/>
            <a:chOff x="5057283" y="2593511"/>
            <a:chExt cx="1719225" cy="762000"/>
          </a:xfrm>
        </p:grpSpPr>
        <p:pic>
          <p:nvPicPr>
            <p:cNvPr id="66" name="Picture 46">
              <a:extLst>
                <a:ext uri="{FF2B5EF4-FFF2-40B4-BE49-F238E27FC236}">
                  <a16:creationId xmlns:a16="http://schemas.microsoft.com/office/drawing/2014/main" id="{E2B47B6B-412A-A87F-C3E8-2000C139A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57283" y="2593511"/>
              <a:ext cx="762000" cy="762000"/>
            </a:xfrm>
            <a:prstGeom prst="ellipse">
              <a:avLst/>
            </a:prstGeom>
            <a:ln w="25400">
              <a:solidFill>
                <a:srgbClr val="4266B0"/>
              </a:solidFill>
            </a:ln>
          </p:spPr>
        </p:pic>
        <p:sp>
          <p:nvSpPr>
            <p:cNvPr id="67" name="Inhaltsplatzhalter 2">
              <a:extLst>
                <a:ext uri="{FF2B5EF4-FFF2-40B4-BE49-F238E27FC236}">
                  <a16:creationId xmlns:a16="http://schemas.microsoft.com/office/drawing/2014/main" id="{69B43857-DE5E-5F46-CD21-65D32C7BC1C7}"/>
                </a:ext>
              </a:extLst>
            </p:cNvPr>
            <p:cNvSpPr txBox="1">
              <a:spLocks/>
            </p:cNvSpPr>
            <p:nvPr/>
          </p:nvSpPr>
          <p:spPr>
            <a:xfrm>
              <a:off x="5739128" y="2843222"/>
              <a:ext cx="1037380" cy="286292"/>
            </a:xfrm>
            <a:prstGeom prst="rect">
              <a:avLst/>
            </a:prstGeom>
          </p:spPr>
          <p:txBody>
            <a:bodyPr vert="horz" wrap="none" lIns="150781" tIns="75390" rIns="150781" bIns="7539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CH" sz="2309" b="1" dirty="0" err="1"/>
                <a:t>Waterfalls</a:t>
              </a:r>
              <a:endParaRPr lang="de-CH" sz="2309" dirty="0"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</p:grpSp>
      <p:grpSp>
        <p:nvGrpSpPr>
          <p:cNvPr id="68" name="Group 2">
            <a:extLst>
              <a:ext uri="{FF2B5EF4-FFF2-40B4-BE49-F238E27FC236}">
                <a16:creationId xmlns:a16="http://schemas.microsoft.com/office/drawing/2014/main" id="{F1AB8410-70C2-15B8-3CB3-1AF4D092F2C3}"/>
              </a:ext>
            </a:extLst>
          </p:cNvPr>
          <p:cNvGrpSpPr/>
          <p:nvPr/>
        </p:nvGrpSpPr>
        <p:grpSpPr>
          <a:xfrm>
            <a:off x="5156673" y="2495275"/>
            <a:ext cx="1052666" cy="1408478"/>
            <a:chOff x="4439857" y="2285869"/>
            <a:chExt cx="762000" cy="1067213"/>
          </a:xfrm>
        </p:grpSpPr>
        <p:pic>
          <p:nvPicPr>
            <p:cNvPr id="69" name="Picture 44">
              <a:extLst>
                <a:ext uri="{FF2B5EF4-FFF2-40B4-BE49-F238E27FC236}">
                  <a16:creationId xmlns:a16="http://schemas.microsoft.com/office/drawing/2014/main" id="{D7C93140-1C43-743A-D1BD-F1E53411E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39857" y="2591082"/>
              <a:ext cx="762000" cy="762000"/>
            </a:xfrm>
            <a:prstGeom prst="ellipse">
              <a:avLst/>
            </a:prstGeom>
            <a:ln w="25400">
              <a:solidFill>
                <a:srgbClr val="4266B0"/>
              </a:solidFill>
            </a:ln>
          </p:spPr>
        </p:pic>
        <p:sp>
          <p:nvSpPr>
            <p:cNvPr id="70" name="Inhaltsplatzhalter 2">
              <a:extLst>
                <a:ext uri="{FF2B5EF4-FFF2-40B4-BE49-F238E27FC236}">
                  <a16:creationId xmlns:a16="http://schemas.microsoft.com/office/drawing/2014/main" id="{D8BE9FB2-CDD5-9875-1C98-9414C394EF1E}"/>
                </a:ext>
              </a:extLst>
            </p:cNvPr>
            <p:cNvSpPr txBox="1">
              <a:spLocks/>
            </p:cNvSpPr>
            <p:nvPr/>
          </p:nvSpPr>
          <p:spPr>
            <a:xfrm>
              <a:off x="4505170" y="2285869"/>
              <a:ext cx="621914" cy="357701"/>
            </a:xfrm>
            <a:prstGeom prst="rect">
              <a:avLst/>
            </a:prstGeom>
          </p:spPr>
          <p:txBody>
            <a:bodyPr vert="horz" wrap="none" lIns="150781" tIns="75390" rIns="150781" bIns="7539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CH" sz="2309" b="1" dirty="0"/>
                <a:t>Zoo</a:t>
              </a:r>
              <a:endParaRPr lang="de-CH" sz="2309" dirty="0"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</p:grpSp>
      <p:grpSp>
        <p:nvGrpSpPr>
          <p:cNvPr id="71" name="Group 9">
            <a:extLst>
              <a:ext uri="{FF2B5EF4-FFF2-40B4-BE49-F238E27FC236}">
                <a16:creationId xmlns:a16="http://schemas.microsoft.com/office/drawing/2014/main" id="{D2F862B7-110F-3654-CFE5-E8F5BBA5DFF3}"/>
              </a:ext>
            </a:extLst>
          </p:cNvPr>
          <p:cNvGrpSpPr/>
          <p:nvPr/>
        </p:nvGrpSpPr>
        <p:grpSpPr>
          <a:xfrm>
            <a:off x="6339939" y="3917783"/>
            <a:ext cx="1455709" cy="1387540"/>
            <a:chOff x="4952976" y="3353082"/>
            <a:chExt cx="1053751" cy="1051349"/>
          </a:xfrm>
        </p:grpSpPr>
        <p:pic>
          <p:nvPicPr>
            <p:cNvPr id="72" name="Picture 47">
              <a:extLst>
                <a:ext uri="{FF2B5EF4-FFF2-40B4-BE49-F238E27FC236}">
                  <a16:creationId xmlns:a16="http://schemas.microsoft.com/office/drawing/2014/main" id="{FB874EBE-1BA5-9AFC-6BFD-788A93700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79422" y="3353082"/>
              <a:ext cx="762000" cy="762000"/>
            </a:xfrm>
            <a:prstGeom prst="ellipse">
              <a:avLst/>
            </a:prstGeom>
            <a:ln w="25400">
              <a:solidFill>
                <a:srgbClr val="4266B0"/>
              </a:solidFill>
            </a:ln>
          </p:spPr>
        </p:pic>
        <p:sp>
          <p:nvSpPr>
            <p:cNvPr id="73" name="Inhaltsplatzhalter 2">
              <a:extLst>
                <a:ext uri="{FF2B5EF4-FFF2-40B4-BE49-F238E27FC236}">
                  <a16:creationId xmlns:a16="http://schemas.microsoft.com/office/drawing/2014/main" id="{23D33094-21B0-3B8C-CA2A-EF4DA1367ACF}"/>
                </a:ext>
              </a:extLst>
            </p:cNvPr>
            <p:cNvSpPr txBox="1">
              <a:spLocks/>
            </p:cNvSpPr>
            <p:nvPr/>
          </p:nvSpPr>
          <p:spPr>
            <a:xfrm>
              <a:off x="4952976" y="4118139"/>
              <a:ext cx="1053751" cy="286292"/>
            </a:xfrm>
            <a:prstGeom prst="rect">
              <a:avLst/>
            </a:prstGeom>
          </p:spPr>
          <p:txBody>
            <a:bodyPr vert="horz" wrap="none" lIns="150781" tIns="75390" rIns="150781" bIns="7539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CH" sz="2309" b="1" dirty="0" err="1"/>
                <a:t>Chocolate</a:t>
              </a:r>
              <a:endParaRPr lang="de-CH" sz="2309" dirty="0"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</p:grpSp>
      <p:grpSp>
        <p:nvGrpSpPr>
          <p:cNvPr id="74" name="Group 7">
            <a:extLst>
              <a:ext uri="{FF2B5EF4-FFF2-40B4-BE49-F238E27FC236}">
                <a16:creationId xmlns:a16="http://schemas.microsoft.com/office/drawing/2014/main" id="{AC7C0741-B935-74FB-010B-3A7240254A7B}"/>
              </a:ext>
            </a:extLst>
          </p:cNvPr>
          <p:cNvGrpSpPr/>
          <p:nvPr/>
        </p:nvGrpSpPr>
        <p:grpSpPr>
          <a:xfrm>
            <a:off x="7791123" y="3414949"/>
            <a:ext cx="2580085" cy="1005667"/>
            <a:chOff x="6090210" y="3227387"/>
            <a:chExt cx="1867657" cy="762000"/>
          </a:xfrm>
        </p:grpSpPr>
        <p:pic>
          <p:nvPicPr>
            <p:cNvPr id="75" name="Picture 12">
              <a:extLst>
                <a:ext uri="{FF2B5EF4-FFF2-40B4-BE49-F238E27FC236}">
                  <a16:creationId xmlns:a16="http://schemas.microsoft.com/office/drawing/2014/main" id="{BFDF1ED3-322C-940D-E6C9-0F249C07EE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90210" y="3227387"/>
              <a:ext cx="762000" cy="762000"/>
            </a:xfrm>
            <a:prstGeom prst="ellipse">
              <a:avLst/>
            </a:prstGeom>
            <a:ln w="25400">
              <a:solidFill>
                <a:srgbClr val="4266B0"/>
              </a:solidFill>
            </a:ln>
          </p:spPr>
        </p:pic>
        <p:sp>
          <p:nvSpPr>
            <p:cNvPr id="76" name="Inhaltsplatzhalter 2">
              <a:extLst>
                <a:ext uri="{FF2B5EF4-FFF2-40B4-BE49-F238E27FC236}">
                  <a16:creationId xmlns:a16="http://schemas.microsoft.com/office/drawing/2014/main" id="{E50E7F49-7063-C67C-88DD-B69A45501ECE}"/>
                </a:ext>
              </a:extLst>
            </p:cNvPr>
            <p:cNvSpPr txBox="1">
              <a:spLocks/>
            </p:cNvSpPr>
            <p:nvPr/>
          </p:nvSpPr>
          <p:spPr>
            <a:xfrm>
              <a:off x="6864453" y="3308704"/>
              <a:ext cx="1093414" cy="480252"/>
            </a:xfrm>
            <a:prstGeom prst="rect">
              <a:avLst/>
            </a:prstGeom>
          </p:spPr>
          <p:txBody>
            <a:bodyPr vert="horz" wrap="none" lIns="150781" tIns="75390" rIns="150781" bIns="7539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CH" sz="2309" b="1" dirty="0"/>
                <a:t>Traditional</a:t>
              </a:r>
              <a:br>
                <a:rPr lang="de-CH" sz="2309" b="1" dirty="0"/>
              </a:br>
              <a:r>
                <a:rPr lang="de-CH" sz="2309" b="1" dirty="0" err="1"/>
                <a:t>Farming</a:t>
              </a:r>
              <a:endParaRPr lang="de-CH" sz="2309" dirty="0"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</p:grpSp>
      <p:grpSp>
        <p:nvGrpSpPr>
          <p:cNvPr id="77" name="Group 11">
            <a:extLst>
              <a:ext uri="{FF2B5EF4-FFF2-40B4-BE49-F238E27FC236}">
                <a16:creationId xmlns:a16="http://schemas.microsoft.com/office/drawing/2014/main" id="{26AD9BE0-C51B-B347-EDA6-207E94DA8494}"/>
              </a:ext>
            </a:extLst>
          </p:cNvPr>
          <p:cNvGrpSpPr/>
          <p:nvPr/>
        </p:nvGrpSpPr>
        <p:grpSpPr>
          <a:xfrm>
            <a:off x="7989659" y="4872586"/>
            <a:ext cx="1300101" cy="1649333"/>
            <a:chOff x="6014437" y="4065360"/>
            <a:chExt cx="941110" cy="1249711"/>
          </a:xfrm>
        </p:grpSpPr>
        <p:pic>
          <p:nvPicPr>
            <p:cNvPr id="78" name="Picture 43">
              <a:extLst>
                <a:ext uri="{FF2B5EF4-FFF2-40B4-BE49-F238E27FC236}">
                  <a16:creationId xmlns:a16="http://schemas.microsoft.com/office/drawing/2014/main" id="{82771882-A55D-22B0-7AC5-409FF9A2BE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14437" y="4065360"/>
              <a:ext cx="762000" cy="762000"/>
            </a:xfrm>
            <a:prstGeom prst="ellipse">
              <a:avLst/>
            </a:prstGeom>
            <a:ln w="25400">
              <a:solidFill>
                <a:srgbClr val="4266B0"/>
              </a:solidFill>
            </a:ln>
          </p:spPr>
        </p:pic>
        <p:sp>
          <p:nvSpPr>
            <p:cNvPr id="79" name="Inhaltsplatzhalter 2">
              <a:extLst>
                <a:ext uri="{FF2B5EF4-FFF2-40B4-BE49-F238E27FC236}">
                  <a16:creationId xmlns:a16="http://schemas.microsoft.com/office/drawing/2014/main" id="{14DE3B17-87B2-5C64-7388-197897FEFC82}"/>
                </a:ext>
              </a:extLst>
            </p:cNvPr>
            <p:cNvSpPr txBox="1">
              <a:spLocks/>
            </p:cNvSpPr>
            <p:nvPr/>
          </p:nvSpPr>
          <p:spPr>
            <a:xfrm>
              <a:off x="6180797" y="4834819"/>
              <a:ext cx="774750" cy="480252"/>
            </a:xfrm>
            <a:prstGeom prst="rect">
              <a:avLst/>
            </a:prstGeom>
          </p:spPr>
          <p:txBody>
            <a:bodyPr vert="horz" wrap="none" lIns="150781" tIns="75390" rIns="150781" bIns="7539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CH" sz="2309" b="1" dirty="0"/>
                <a:t>Pocket</a:t>
              </a:r>
              <a:br>
                <a:rPr lang="de-CH" sz="2309" b="1" dirty="0"/>
              </a:br>
              <a:r>
                <a:rPr lang="de-CH" sz="2309" b="1" dirty="0" err="1"/>
                <a:t>Knives</a:t>
              </a:r>
              <a:endParaRPr lang="de-CH" sz="2309" dirty="0"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</p:grpSp>
      <p:grpSp>
        <p:nvGrpSpPr>
          <p:cNvPr id="80" name="Group 13">
            <a:extLst>
              <a:ext uri="{FF2B5EF4-FFF2-40B4-BE49-F238E27FC236}">
                <a16:creationId xmlns:a16="http://schemas.microsoft.com/office/drawing/2014/main" id="{7CAABD69-9496-95E2-E1B6-49CCDDE22A89}"/>
              </a:ext>
            </a:extLst>
          </p:cNvPr>
          <p:cNvGrpSpPr/>
          <p:nvPr/>
        </p:nvGrpSpPr>
        <p:grpSpPr>
          <a:xfrm>
            <a:off x="4857885" y="4359758"/>
            <a:ext cx="1293427" cy="1408556"/>
            <a:chOff x="4234054" y="4280236"/>
            <a:chExt cx="936279" cy="1067273"/>
          </a:xfrm>
        </p:grpSpPr>
        <p:pic>
          <p:nvPicPr>
            <p:cNvPr id="81" name="Picture 49">
              <a:extLst>
                <a:ext uri="{FF2B5EF4-FFF2-40B4-BE49-F238E27FC236}">
                  <a16:creationId xmlns:a16="http://schemas.microsoft.com/office/drawing/2014/main" id="{63F90F36-047C-02EB-C578-DCFD8ED50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16483" y="4280236"/>
              <a:ext cx="762000" cy="762000"/>
            </a:xfrm>
            <a:prstGeom prst="ellipse">
              <a:avLst/>
            </a:prstGeom>
            <a:ln w="25400">
              <a:solidFill>
                <a:srgbClr val="4266B0"/>
              </a:solidFill>
            </a:ln>
          </p:spPr>
        </p:pic>
        <p:sp>
          <p:nvSpPr>
            <p:cNvPr id="82" name="Inhaltsplatzhalter 2">
              <a:extLst>
                <a:ext uri="{FF2B5EF4-FFF2-40B4-BE49-F238E27FC236}">
                  <a16:creationId xmlns:a16="http://schemas.microsoft.com/office/drawing/2014/main" id="{7DA166D9-B4F2-F1BE-3822-44FF04734143}"/>
                </a:ext>
              </a:extLst>
            </p:cNvPr>
            <p:cNvSpPr txBox="1">
              <a:spLocks/>
            </p:cNvSpPr>
            <p:nvPr/>
          </p:nvSpPr>
          <p:spPr>
            <a:xfrm>
              <a:off x="4234054" y="5061217"/>
              <a:ext cx="936279" cy="286292"/>
            </a:xfrm>
            <a:prstGeom prst="rect">
              <a:avLst/>
            </a:prstGeom>
          </p:spPr>
          <p:txBody>
            <a:bodyPr vert="horz" wrap="none" lIns="150781" tIns="75390" rIns="150781" bIns="7539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CH" sz="2309" b="1" dirty="0"/>
                <a:t>The Alps</a:t>
              </a:r>
              <a:endParaRPr lang="de-CH" sz="2309" dirty="0"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</p:grpSp>
      <p:grpSp>
        <p:nvGrpSpPr>
          <p:cNvPr id="83" name="Group 15">
            <a:extLst>
              <a:ext uri="{FF2B5EF4-FFF2-40B4-BE49-F238E27FC236}">
                <a16:creationId xmlns:a16="http://schemas.microsoft.com/office/drawing/2014/main" id="{AA880602-6D5A-1973-C16E-D55F3C308F9A}"/>
              </a:ext>
            </a:extLst>
          </p:cNvPr>
          <p:cNvGrpSpPr/>
          <p:nvPr/>
        </p:nvGrpSpPr>
        <p:grpSpPr>
          <a:xfrm>
            <a:off x="3705339" y="3041772"/>
            <a:ext cx="1266418" cy="1534663"/>
            <a:chOff x="3080830" y="3120649"/>
            <a:chExt cx="824328" cy="1067897"/>
          </a:xfrm>
        </p:grpSpPr>
        <p:pic>
          <p:nvPicPr>
            <p:cNvPr id="84" name="Picture 45">
              <a:extLst>
                <a:ext uri="{FF2B5EF4-FFF2-40B4-BE49-F238E27FC236}">
                  <a16:creationId xmlns:a16="http://schemas.microsoft.com/office/drawing/2014/main" id="{32C59D2E-B22C-85F5-154E-E254657F6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13566" y="3120649"/>
              <a:ext cx="762000" cy="762000"/>
            </a:xfrm>
            <a:prstGeom prst="ellipse">
              <a:avLst/>
            </a:prstGeom>
            <a:ln w="25400">
              <a:solidFill>
                <a:srgbClr val="4266B0"/>
              </a:solidFill>
            </a:ln>
          </p:spPr>
        </p:pic>
        <p:sp>
          <p:nvSpPr>
            <p:cNvPr id="85" name="Inhaltsplatzhalter 2">
              <a:extLst>
                <a:ext uri="{FF2B5EF4-FFF2-40B4-BE49-F238E27FC236}">
                  <a16:creationId xmlns:a16="http://schemas.microsoft.com/office/drawing/2014/main" id="{F1BD4A33-0BAB-F1B4-799E-FBA9FFAEC32A}"/>
                </a:ext>
              </a:extLst>
            </p:cNvPr>
            <p:cNvSpPr txBox="1">
              <a:spLocks/>
            </p:cNvSpPr>
            <p:nvPr/>
          </p:nvSpPr>
          <p:spPr>
            <a:xfrm>
              <a:off x="3080830" y="3902254"/>
              <a:ext cx="824328" cy="286292"/>
            </a:xfrm>
            <a:prstGeom prst="rect">
              <a:avLst/>
            </a:prstGeom>
          </p:spPr>
          <p:txBody>
            <a:bodyPr vert="horz" wrap="none" lIns="150781" tIns="75390" rIns="150781" bIns="7539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de-CH" sz="2309" b="1" dirty="0" err="1"/>
                <a:t>Cheese</a:t>
              </a:r>
              <a:endParaRPr lang="de-CH" sz="2309" dirty="0"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989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9CA3EC-19D6-3F03-3494-1DB11443A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Switzerland – Visa </a:t>
            </a:r>
            <a:r>
              <a:rPr lang="fr-CH" dirty="0" err="1"/>
              <a:t>requirements</a:t>
            </a:r>
            <a:endParaRPr lang="fr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D34DB1D-61AE-E690-1B28-7FC466C947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fr-CH" sz="1800" b="1" dirty="0"/>
              <a:t>Visa applications</a:t>
            </a:r>
          </a:p>
          <a:p>
            <a:pPr>
              <a:spcBef>
                <a:spcPts val="1200"/>
              </a:spcBef>
            </a:pPr>
            <a:r>
              <a:rPr lang="fr-CH" sz="1800" dirty="0"/>
              <a:t>For </a:t>
            </a:r>
            <a:r>
              <a:rPr lang="fr-CH" sz="1800" dirty="0" err="1"/>
              <a:t>some</a:t>
            </a:r>
            <a:r>
              <a:rPr lang="fr-CH" sz="1800" dirty="0"/>
              <a:t> country a visa </a:t>
            </a:r>
            <a:r>
              <a:rPr lang="fr-CH" sz="1800" dirty="0" err="1"/>
              <a:t>is</a:t>
            </a:r>
            <a:r>
              <a:rPr lang="fr-CH" sz="1800" dirty="0"/>
              <a:t> </a:t>
            </a:r>
            <a:r>
              <a:rPr lang="fr-CH" sz="1800" dirty="0" err="1"/>
              <a:t>required</a:t>
            </a:r>
            <a:r>
              <a:rPr lang="fr-CH" sz="1800" dirty="0"/>
              <a:t>. </a:t>
            </a:r>
            <a:r>
              <a:rPr lang="fr-CH" sz="1800" dirty="0" err="1"/>
              <a:t>Find</a:t>
            </a:r>
            <a:r>
              <a:rPr lang="fr-CH" sz="1800" dirty="0"/>
              <a:t> more information </a:t>
            </a:r>
            <a:r>
              <a:rPr lang="fr-CH" sz="1800" dirty="0" err="1"/>
              <a:t>under</a:t>
            </a:r>
            <a:r>
              <a:rPr lang="fr-CH" sz="1800" dirty="0"/>
              <a:t> </a:t>
            </a:r>
            <a:r>
              <a:rPr lang="fr-CH" sz="1800" dirty="0" err="1"/>
              <a:t>www.swiss-visa.ch</a:t>
            </a:r>
            <a:r>
              <a:rPr lang="fr-CH" sz="1800" dirty="0"/>
              <a:t> </a:t>
            </a:r>
          </a:p>
          <a:p>
            <a:pPr>
              <a:spcBef>
                <a:spcPts val="1200"/>
              </a:spcBef>
            </a:pPr>
            <a:r>
              <a:rPr lang="fr-CH" sz="1800" dirty="0" err="1"/>
              <a:t>Only</a:t>
            </a:r>
            <a:r>
              <a:rPr lang="fr-CH" sz="1800" dirty="0"/>
              <a:t> short-</a:t>
            </a:r>
            <a:r>
              <a:rPr lang="fr-CH" sz="1800" dirty="0" err="1"/>
              <a:t>term</a:t>
            </a:r>
            <a:r>
              <a:rPr lang="fr-CH" sz="1800" dirty="0"/>
              <a:t> visa applications (up to 90 </a:t>
            </a:r>
            <a:r>
              <a:rPr lang="fr-CH" sz="1800" dirty="0" err="1"/>
              <a:t>days</a:t>
            </a:r>
            <a:r>
              <a:rPr lang="fr-CH" sz="1800" dirty="0"/>
              <a:t>, Schengen visa) </a:t>
            </a:r>
            <a:r>
              <a:rPr lang="fr-CH" sz="1800" dirty="0" err="1"/>
              <a:t>such</a:t>
            </a:r>
            <a:r>
              <a:rPr lang="fr-CH" sz="1800" dirty="0"/>
              <a:t> as </a:t>
            </a:r>
            <a:r>
              <a:rPr lang="fr-CH" sz="1800" dirty="0" err="1"/>
              <a:t>tourist</a:t>
            </a:r>
            <a:r>
              <a:rPr lang="fr-CH" sz="1800" dirty="0"/>
              <a:t>, </a:t>
            </a:r>
            <a:r>
              <a:rPr lang="fr-CH" sz="1800" dirty="0" err="1"/>
              <a:t>visit</a:t>
            </a:r>
            <a:r>
              <a:rPr lang="fr-CH" sz="1800" dirty="0"/>
              <a:t> or business can </a:t>
            </a:r>
            <a:r>
              <a:rPr lang="fr-CH" sz="1800" dirty="0" err="1"/>
              <a:t>be</a:t>
            </a:r>
            <a:r>
              <a:rPr lang="fr-CH" sz="1800" dirty="0"/>
              <a:t> </a:t>
            </a:r>
            <a:r>
              <a:rPr lang="fr-CH" sz="1800" dirty="0" err="1"/>
              <a:t>submitted</a:t>
            </a:r>
            <a:r>
              <a:rPr lang="fr-CH" sz="1800" dirty="0"/>
              <a:t> online. A visa application can </a:t>
            </a:r>
            <a:r>
              <a:rPr lang="fr-CH" sz="1800" dirty="0" err="1"/>
              <a:t>be</a:t>
            </a:r>
            <a:r>
              <a:rPr lang="fr-CH" sz="1800" dirty="0"/>
              <a:t> </a:t>
            </a:r>
            <a:r>
              <a:rPr lang="fr-CH" sz="1800" dirty="0" err="1"/>
              <a:t>submitted</a:t>
            </a:r>
            <a:r>
              <a:rPr lang="fr-CH" sz="1800" dirty="0"/>
              <a:t> at the </a:t>
            </a:r>
            <a:r>
              <a:rPr lang="fr-CH" sz="1800" dirty="0" err="1"/>
              <a:t>earliest</a:t>
            </a:r>
            <a:r>
              <a:rPr lang="fr-CH" sz="1800" dirty="0"/>
              <a:t> six </a:t>
            </a:r>
            <a:r>
              <a:rPr lang="fr-CH" sz="1800" dirty="0" err="1"/>
              <a:t>months</a:t>
            </a:r>
            <a:r>
              <a:rPr lang="fr-CH" sz="1800" dirty="0"/>
              <a:t> </a:t>
            </a:r>
            <a:r>
              <a:rPr lang="fr-CH" sz="1800" dirty="0" err="1"/>
              <a:t>before</a:t>
            </a:r>
            <a:r>
              <a:rPr lang="fr-CH" sz="1800" dirty="0"/>
              <a:t> </a:t>
            </a:r>
            <a:r>
              <a:rPr lang="fr-CH" sz="1800" dirty="0" err="1"/>
              <a:t>entering</a:t>
            </a:r>
            <a:r>
              <a:rPr lang="fr-CH" sz="1800" dirty="0"/>
              <a:t> the Schengen area.</a:t>
            </a:r>
          </a:p>
          <a:p>
            <a:pPr>
              <a:spcBef>
                <a:spcPts val="1200"/>
              </a:spcBef>
            </a:pPr>
            <a:r>
              <a:rPr lang="fr-CH" sz="1800" b="1" dirty="0" err="1"/>
              <a:t>Where</a:t>
            </a:r>
            <a:r>
              <a:rPr lang="fr-CH" sz="1800" b="1" dirty="0"/>
              <a:t> to </a:t>
            </a:r>
            <a:r>
              <a:rPr lang="fr-CH" sz="1800" b="1" dirty="0" err="1"/>
              <a:t>apply</a:t>
            </a:r>
            <a:r>
              <a:rPr lang="fr-CH" sz="1800" b="1" dirty="0"/>
              <a:t> for a visa?</a:t>
            </a:r>
          </a:p>
          <a:p>
            <a:pPr>
              <a:spcBef>
                <a:spcPts val="1200"/>
              </a:spcBef>
            </a:pPr>
            <a:r>
              <a:rPr lang="fr-CH" sz="1800" dirty="0" err="1"/>
              <a:t>Depending</a:t>
            </a:r>
            <a:r>
              <a:rPr lang="fr-CH" sz="1800" dirty="0"/>
              <a:t> on </a:t>
            </a:r>
            <a:r>
              <a:rPr lang="fr-CH" sz="1800" dirty="0" err="1"/>
              <a:t>your</a:t>
            </a:r>
            <a:r>
              <a:rPr lang="fr-CH" sz="1800" dirty="0"/>
              <a:t> place of </a:t>
            </a:r>
            <a:r>
              <a:rPr lang="fr-CH" sz="1800" dirty="0" err="1"/>
              <a:t>residence</a:t>
            </a:r>
            <a:r>
              <a:rPr lang="fr-CH" sz="1800" dirty="0"/>
              <a:t>, </a:t>
            </a:r>
            <a:r>
              <a:rPr lang="fr-CH" sz="1800" dirty="0" err="1"/>
              <a:t>you</a:t>
            </a:r>
            <a:r>
              <a:rPr lang="fr-CH" sz="1800" dirty="0"/>
              <a:t> can </a:t>
            </a:r>
            <a:r>
              <a:rPr lang="fr-CH" sz="1800" dirty="0" err="1"/>
              <a:t>submit</a:t>
            </a:r>
            <a:r>
              <a:rPr lang="fr-CH" sz="1800" dirty="0"/>
              <a:t> </a:t>
            </a:r>
            <a:r>
              <a:rPr lang="fr-CH" sz="1800" dirty="0" err="1"/>
              <a:t>your</a:t>
            </a:r>
            <a:r>
              <a:rPr lang="fr-CH" sz="1800" dirty="0"/>
              <a:t> visa application </a:t>
            </a:r>
            <a:r>
              <a:rPr lang="fr-CH" sz="1800" dirty="0" err="1"/>
              <a:t>either</a:t>
            </a:r>
            <a:r>
              <a:rPr lang="fr-CH" sz="1800" dirty="0"/>
              <a:t>: </a:t>
            </a:r>
            <a:r>
              <a:rPr lang="fr-CH" sz="1800" dirty="0" err="1"/>
              <a:t>directly</a:t>
            </a:r>
            <a:r>
              <a:rPr lang="fr-CH" sz="1800" dirty="0"/>
              <a:t> at a </a:t>
            </a:r>
            <a:r>
              <a:rPr lang="fr-CH" sz="1800" dirty="0" err="1"/>
              <a:t>Swiss</a:t>
            </a:r>
            <a:r>
              <a:rPr lang="fr-CH" sz="1800" dirty="0"/>
              <a:t> </a:t>
            </a:r>
            <a:r>
              <a:rPr lang="fr-CH" sz="1800" dirty="0" err="1"/>
              <a:t>representation</a:t>
            </a:r>
            <a:r>
              <a:rPr lang="fr-CH" sz="1800" dirty="0"/>
              <a:t> </a:t>
            </a:r>
            <a:r>
              <a:rPr lang="fr-CH" sz="1800" dirty="0" err="1"/>
              <a:t>abroad</a:t>
            </a:r>
            <a:r>
              <a:rPr lang="fr-CH" sz="1800" dirty="0"/>
              <a:t>; by </a:t>
            </a:r>
            <a:r>
              <a:rPr lang="fr-CH" sz="1800" dirty="0" err="1"/>
              <a:t>filling</a:t>
            </a:r>
            <a:r>
              <a:rPr lang="fr-CH" sz="1800" dirty="0"/>
              <a:t> out the visa application online; at an </a:t>
            </a:r>
            <a:r>
              <a:rPr lang="fr-CH" sz="1800" dirty="0" err="1"/>
              <a:t>external</a:t>
            </a:r>
            <a:r>
              <a:rPr lang="fr-CH" sz="1800" dirty="0"/>
              <a:t> visa service provider; at the </a:t>
            </a:r>
            <a:r>
              <a:rPr lang="fr-CH" sz="1800" dirty="0" err="1"/>
              <a:t>representation</a:t>
            </a:r>
            <a:r>
              <a:rPr lang="fr-CH" sz="1800" dirty="0"/>
              <a:t> of </a:t>
            </a:r>
            <a:r>
              <a:rPr lang="fr-CH" sz="1800" dirty="0" err="1"/>
              <a:t>another</a:t>
            </a:r>
            <a:r>
              <a:rPr lang="fr-CH" sz="1800" dirty="0"/>
              <a:t> Schengen State (not possible in </a:t>
            </a:r>
            <a:r>
              <a:rPr lang="fr-CH" sz="1800" dirty="0" err="1"/>
              <a:t>every</a:t>
            </a:r>
            <a:r>
              <a:rPr lang="fr-CH" sz="1800" dirty="0"/>
              <a:t> case due to the </a:t>
            </a:r>
            <a:r>
              <a:rPr lang="fr-CH" sz="1800" dirty="0" err="1"/>
              <a:t>pandemic</a:t>
            </a:r>
            <a:r>
              <a:rPr lang="fr-CH" sz="1800" dirty="0"/>
              <a:t>).</a:t>
            </a:r>
          </a:p>
          <a:p>
            <a:pPr>
              <a:spcBef>
                <a:spcPts val="1200"/>
              </a:spcBef>
            </a:pPr>
            <a:r>
              <a:rPr lang="fr-CH" sz="1800" dirty="0"/>
              <a:t>If </a:t>
            </a:r>
            <a:r>
              <a:rPr lang="fr-CH" sz="1800" dirty="0" err="1"/>
              <a:t>you</a:t>
            </a:r>
            <a:r>
              <a:rPr lang="fr-CH" sz="1800" dirty="0"/>
              <a:t> </a:t>
            </a:r>
            <a:r>
              <a:rPr lang="fr-CH" sz="1800" dirty="0" err="1"/>
              <a:t>need</a:t>
            </a:r>
            <a:r>
              <a:rPr lang="fr-CH" sz="1800" dirty="0"/>
              <a:t> a confirmation </a:t>
            </a:r>
            <a:r>
              <a:rPr lang="fr-CH" sz="1800" dirty="0" err="1"/>
              <a:t>that</a:t>
            </a:r>
            <a:r>
              <a:rPr lang="fr-CH" sz="1800" dirty="0"/>
              <a:t> </a:t>
            </a:r>
            <a:r>
              <a:rPr lang="fr-CH" sz="1800" dirty="0" err="1"/>
              <a:t>you</a:t>
            </a:r>
            <a:r>
              <a:rPr lang="fr-CH" sz="1800" dirty="0"/>
              <a:t> are </a:t>
            </a:r>
            <a:r>
              <a:rPr lang="fr-CH" sz="1800" dirty="0" err="1"/>
              <a:t>attending</a:t>
            </a:r>
            <a:r>
              <a:rPr lang="fr-CH" sz="1800" dirty="0"/>
              <a:t> the </a:t>
            </a:r>
            <a:r>
              <a:rPr lang="fr-CH" sz="1800" dirty="0" err="1"/>
              <a:t>congress</a:t>
            </a:r>
            <a:r>
              <a:rPr lang="fr-CH" sz="1800" dirty="0"/>
              <a:t>, </a:t>
            </a:r>
            <a:r>
              <a:rPr lang="fr-CH" sz="1800" dirty="0" err="1"/>
              <a:t>please</a:t>
            </a:r>
            <a:r>
              <a:rPr lang="fr-CH" sz="1800" dirty="0"/>
              <a:t> contact us via visa@jci-wc23.ch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FF8318D-E127-BDEA-6FC0-4FF302CF5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05211-C4A9-9249-B9D8-46974C86E382}" type="slidenum">
              <a:rPr lang="de-DE" smtClean="0"/>
              <a:pPr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48699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B34BE34C-6C5E-AE1F-E714-DA9971460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4620" y="0"/>
            <a:ext cx="10197459" cy="679830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3071AE2-8362-4B62-2C94-5C54F572C0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2562035" y="-11151"/>
            <a:ext cx="9621385" cy="686915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2A251C8-AC7E-F860-EA17-E7AB6B16CB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0"/>
            <a:ext cx="6451600" cy="6858000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5783643-065C-5716-67E3-F58F84609A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1711" y="2280223"/>
            <a:ext cx="3005633" cy="2593298"/>
          </a:xfrm>
        </p:spPr>
        <p:txBody>
          <a:bodyPr>
            <a:normAutofit fontScale="92500" lnSpcReduction="10000"/>
          </a:bodyPr>
          <a:lstStyle/>
          <a:p>
            <a:r>
              <a:rPr lang="de-DE" sz="20800" b="1">
                <a:solidFill>
                  <a:schemeClr val="bg2"/>
                </a:solidFill>
              </a:rPr>
              <a:t>02</a:t>
            </a:r>
            <a:endParaRPr lang="de-DE" sz="20800" b="1" dirty="0">
              <a:solidFill>
                <a:schemeClr val="bg2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2E34925-9C45-3ACB-7EAA-64EFC6471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4233" y="3429000"/>
            <a:ext cx="4951649" cy="1444521"/>
          </a:xfrm>
        </p:spPr>
        <p:txBody>
          <a:bodyPr>
            <a:noAutofit/>
          </a:bodyPr>
          <a:lstStyle/>
          <a:p>
            <a:r>
              <a:rPr lang="de-DE" sz="4000"/>
              <a:t>Convention Center</a:t>
            </a:r>
            <a:endParaRPr lang="de-DE" sz="4000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89F4D668-C09C-27B1-F8C4-B61317FD76F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0E05211-C4A9-9249-B9D8-46974C86E382}" type="slidenum">
              <a:rPr lang="de-DE" smtClean="0"/>
              <a:t>9</a:t>
            </a:fld>
            <a:endParaRPr lang="de-DE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F98A2B6D-B484-82A2-5BBD-E78019EEC8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8399"/>
            <a:ext cx="6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de-DE" alt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10074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">
  <a:themeElements>
    <a:clrScheme name="JCI WC 2023">
      <a:dk1>
        <a:srgbClr val="000000"/>
      </a:dk1>
      <a:lt1>
        <a:srgbClr val="FFFFFF"/>
      </a:lt1>
      <a:dk2>
        <a:srgbClr val="171717"/>
      </a:dk2>
      <a:lt2>
        <a:srgbClr val="F2F2F2"/>
      </a:lt2>
      <a:accent1>
        <a:srgbClr val="D61A24"/>
      </a:accent1>
      <a:accent2>
        <a:srgbClr val="456FBF"/>
      </a:accent2>
      <a:accent3>
        <a:srgbClr val="E65854"/>
      </a:accent3>
      <a:accent4>
        <a:srgbClr val="6E9CE6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1767</Words>
  <Application>Microsoft Office PowerPoint</Application>
  <PresentationFormat>Widescreen</PresentationFormat>
  <Paragraphs>391</Paragraphs>
  <Slides>35</Slides>
  <Notes>9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Calibri</vt:lpstr>
      <vt:lpstr>Helvetica</vt:lpstr>
      <vt:lpstr>Helvetica Neue</vt:lpstr>
      <vt:lpstr>Helvetica Neue Light</vt:lpstr>
      <vt:lpstr>Office</vt:lpstr>
      <vt:lpstr>think-cell Folie</vt:lpstr>
      <vt:lpstr>JCI WORLD  CONGRESS</vt:lpstr>
      <vt:lpstr>PowerPoint Presentation</vt:lpstr>
      <vt:lpstr>Welcome to Zürich &amp; Switzerland</vt:lpstr>
      <vt:lpstr>Zürich – Facts &amp; Figures</vt:lpstr>
      <vt:lpstr>Zürich – How to get there? These airlines bring you to Zurich</vt:lpstr>
      <vt:lpstr>Switzerland Stunning sights nearby</vt:lpstr>
      <vt:lpstr>Switzerland We have a lot to offer</vt:lpstr>
      <vt:lpstr>Switzerland – Visa requirements</vt:lpstr>
      <vt:lpstr>Convention Center</vt:lpstr>
      <vt:lpstr>Convention Center Zürich</vt:lpstr>
      <vt:lpstr>Convention Center Zürich</vt:lpstr>
      <vt:lpstr>Program</vt:lpstr>
      <vt:lpstr>Congress Theme</vt:lpstr>
      <vt:lpstr>Program Highlights</vt:lpstr>
      <vt:lpstr>Leisure Program</vt:lpstr>
      <vt:lpstr>Global Village  Night</vt:lpstr>
      <vt:lpstr>Global Village Night</vt:lpstr>
      <vt:lpstr>Hospitality</vt:lpstr>
      <vt:lpstr>Hotels</vt:lpstr>
      <vt:lpstr>More Hotels</vt:lpstr>
      <vt:lpstr>Food Concept</vt:lpstr>
      <vt:lpstr>Tickets</vt:lpstr>
      <vt:lpstr>Ticket Sale is open</vt:lpstr>
      <vt:lpstr>VIP Package</vt:lpstr>
      <vt:lpstr>Reasons to JOIN</vt:lpstr>
      <vt:lpstr>Why should you join? What is in it for YOU?</vt:lpstr>
      <vt:lpstr>Why should you join? What is in it for YOU?</vt:lpstr>
      <vt:lpstr>Promotion &amp; Engagement</vt:lpstr>
      <vt:lpstr>Country Management</vt:lpstr>
      <vt:lpstr>Become a JCI World Congress 2023 promoter!</vt:lpstr>
      <vt:lpstr>Reste informé!</vt:lpstr>
      <vt:lpstr>Team</vt:lpstr>
      <vt:lpstr>PowerPoint Presentation</vt:lpstr>
      <vt:lpstr>See you in Zürich!</vt:lpstr>
      <vt:lpstr>SEE YOU IN ZÜRICH!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alina.bosshard@gmx.ch</dc:creator>
  <cp:lastModifiedBy>Bianca Mertens</cp:lastModifiedBy>
  <cp:revision>181</cp:revision>
  <dcterms:created xsi:type="dcterms:W3CDTF">2022-12-30T15:22:19Z</dcterms:created>
  <dcterms:modified xsi:type="dcterms:W3CDTF">2023-03-31T10:23:54Z</dcterms:modified>
</cp:coreProperties>
</file>