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4" r:id="rId3"/>
    <p:sldId id="441" r:id="rId4"/>
    <p:sldId id="436" r:id="rId5"/>
    <p:sldId id="261" r:id="rId6"/>
    <p:sldId id="266" r:id="rId7"/>
    <p:sldId id="268" r:id="rId8"/>
    <p:sldId id="263" r:id="rId9"/>
    <p:sldId id="388" r:id="rId10"/>
    <p:sldId id="258" r:id="rId11"/>
    <p:sldId id="287" r:id="rId12"/>
    <p:sldId id="410" r:id="rId13"/>
    <p:sldId id="440" r:id="rId14"/>
    <p:sldId id="409" r:id="rId15"/>
    <p:sldId id="442" r:id="rId16"/>
    <p:sldId id="277" r:id="rId17"/>
    <p:sldId id="387" r:id="rId18"/>
    <p:sldId id="429" r:id="rId19"/>
    <p:sldId id="430" r:id="rId20"/>
    <p:sldId id="290" r:id="rId21"/>
    <p:sldId id="432" r:id="rId22"/>
    <p:sldId id="271" r:id="rId23"/>
    <p:sldId id="402" r:id="rId24"/>
    <p:sldId id="403" r:id="rId25"/>
    <p:sldId id="445" r:id="rId26"/>
    <p:sldId id="446" r:id="rId27"/>
    <p:sldId id="447" r:id="rId28"/>
    <p:sldId id="272" r:id="rId29"/>
    <p:sldId id="443" r:id="rId30"/>
    <p:sldId id="428" r:id="rId31"/>
    <p:sldId id="292" r:id="rId32"/>
    <p:sldId id="274" r:id="rId33"/>
    <p:sldId id="319" r:id="rId34"/>
    <p:sldId id="280" r:id="rId35"/>
    <p:sldId id="259" r:id="rId36"/>
  </p:sldIdLst>
  <p:sldSz cx="12192000" cy="6858000"/>
  <p:notesSz cx="6858000" cy="9144000"/>
  <p:custDataLst>
    <p:tags r:id="rId3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5C7E65-DF48-9C37-952E-8F01123F4BE8}" name="Chris Baeriswyl" initials="CB" userId="S::cbaeriswyl@assura.ch::29aaf13c-5e7d-4472-a371-76891c7d8d1c" providerId="AD"/>
  <p188:author id="{EEE20F84-AD46-9C48-BB06-AD0B6F2BEA91}" name="kim@gla-united.com" initials="" userId="bc715639f5bd358c" providerId="Windows Live"/>
  <p188:author id="{E0D8A4E6-15FE-C929-8D86-A1B2D32238C7}" name="Chris Baeriswyl" initials="CB" userId="53e3c723278995e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923"/>
    <a:srgbClr val="E75853"/>
    <a:srgbClr val="E6E6E6"/>
    <a:srgbClr val="CF3730"/>
    <a:srgbClr val="70AD46"/>
    <a:srgbClr val="668ED3"/>
    <a:srgbClr val="DAA520"/>
    <a:srgbClr val="FFD700"/>
    <a:srgbClr val="C00000"/>
    <a:srgbClr val="456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8" autoAdjust="0"/>
    <p:restoredTop sz="89881" autoAdjust="0"/>
  </p:normalViewPr>
  <p:slideViewPr>
    <p:cSldViewPr snapToGrid="0">
      <p:cViewPr>
        <p:scale>
          <a:sx n="43" d="100"/>
          <a:sy n="43" d="100"/>
        </p:scale>
        <p:origin x="82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303F4-6F7F-7E4F-9765-CE68D2A7B8D2}" type="datetimeFigureOut">
              <a:rPr lang="de-DE" smtClean="0"/>
              <a:t>31.03.2023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401D6-F5C7-DD40-BE31-F7E231286E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48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11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34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6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53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947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968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3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40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1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B14A7-DD4F-6345-8059-9FD68CA02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E24052-1967-4BC3-8D73-CF78A6CBD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8ED3E5-3723-8B51-4823-F592B945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89DE6-A070-9B40-BDDB-5FC36FA0976A}" type="datetime1">
              <a:rPr lang="de-CH" smtClean="0"/>
              <a:t>31.03.2023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FA83BD-0472-F3AE-0A9D-C7469AEE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3BB1C2-6A57-EAD2-ED49-2A0E6EA9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18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AC164A2-C912-188B-15FD-0647D305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FF11F4-3CC9-8C4B-EA25-2A968EC76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528" y="1252733"/>
            <a:ext cx="10515600" cy="808035"/>
          </a:xfrm>
        </p:spPr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E0B5D-F018-7D62-CA4E-C65C94421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080814"/>
            <a:ext cx="10515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6B043C-625E-99B7-71C7-5E9C9771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780" y="6356350"/>
            <a:ext cx="734695" cy="365125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85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36763-7B25-6EEE-4D68-1DAD5A2D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834E4E-9AD9-7A2C-EBCB-DCF473A8B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39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08B6C61-6949-EB62-300E-D4E424283F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1305C76-D0D3-CAFA-C71C-1AC4915A54E4}"/>
              </a:ext>
            </a:extLst>
          </p:cNvPr>
          <p:cNvSpPr txBox="1">
            <a:spLocks/>
          </p:cNvSpPr>
          <p:nvPr userDrawn="1"/>
        </p:nvSpPr>
        <p:spPr>
          <a:xfrm>
            <a:off x="1235528" y="1252733"/>
            <a:ext cx="10515600" cy="80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/>
              <a:t>Titel der Folie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DC27531-7EDE-6CA3-D514-53843157DD0F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60534A4-119E-C504-7D4B-0186089C89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35528" y="2060769"/>
            <a:ext cx="4953000" cy="411619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5FF0F97C-F2E0-8DF3-5353-81BE2A87B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060769"/>
            <a:ext cx="4953000" cy="411619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093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F785FD0-DBC7-CB93-C11F-B408E4C923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5DF72E7-CD81-F908-1198-C513D3C43C87}"/>
              </a:ext>
            </a:extLst>
          </p:cNvPr>
          <p:cNvSpPr txBox="1">
            <a:spLocks/>
          </p:cNvSpPr>
          <p:nvPr userDrawn="1"/>
        </p:nvSpPr>
        <p:spPr>
          <a:xfrm>
            <a:off x="1235528" y="1252733"/>
            <a:ext cx="10515600" cy="80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/>
              <a:t>Titel der Folie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74AD26A3-38F0-599B-CFAE-E166408C7683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60918D-1340-0143-FF17-84AB9CE16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529" y="1858781"/>
            <a:ext cx="4953000" cy="5696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DF65D28-98C1-366E-DCE1-2238A9AEC2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35528" y="2473377"/>
            <a:ext cx="4953000" cy="370358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0E947366-1B71-672F-AF59-8679F741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473377"/>
            <a:ext cx="4953000" cy="370358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9212347-D847-6FA1-5838-731F2D69D8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0807" y="1860814"/>
            <a:ext cx="4953000" cy="5696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08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186009-8EDA-9E6E-9AC7-E59C39C07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2E4F293-5321-B239-C19E-A9AE9C807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528" y="1252733"/>
            <a:ext cx="10515600" cy="808035"/>
          </a:xfrm>
        </p:spPr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BF5C5E55-0E7D-356B-2549-4DA90A4CFC17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63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8D9E8D2-F57D-99E3-52DE-D237F5E5AD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186489-A1E6-C030-941B-1ED416A96B10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197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B5E0B384-90A4-43A7-8CFF-2330E71DA2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120550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06" imgH="306" progId="TCLayout.ActiveDocument.1">
                  <p:embed/>
                </p:oleObj>
              </mc:Choice>
              <mc:Fallback>
                <p:oleObj name="think-cell Folie" r:id="rId10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1B266D-8C9A-A602-9357-145F6FE8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4FF2B0-8D06-26B7-BF6A-DF7877E6A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13E47A-883B-C98F-77A9-0D1531FC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1BD41-8F3E-4646-9BC3-9EB0ABD24674}" type="datetime1">
              <a:rPr lang="de-CH" smtClean="0"/>
              <a:t>31.03.2023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284353-769C-B5EC-F6E2-63FDEB03A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4FE4C7-B208-AD35-6CF9-70BC251BF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5211-C4A9-9249-B9D8-46974C86E38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06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9.emf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iKm6kl92g8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ci-wc23.ch/accommodation-vis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ccommodation@jci-wc23.ch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ountries@jci-wc23.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jci-wc23.ch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mailto:hello@jci-wc23.c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1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visa@jci-wc23.ch" TargetMode="External"/><Relationship Id="rId2" Type="http://schemas.openxmlformats.org/officeDocument/2006/relationships/hyperlink" Target="http://www.swiss-visa.ch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Himmel, draußen, Szene enthält.&#10;&#10;Automatisch generierte Beschreibung">
            <a:extLst>
              <a:ext uri="{FF2B5EF4-FFF2-40B4-BE49-F238E27FC236}">
                <a16:creationId xmlns:a16="http://schemas.microsoft.com/office/drawing/2014/main" id="{A094C7A5-33F8-7E2F-E1AF-3CA80D691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28" y="0"/>
            <a:ext cx="10285671" cy="68571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615D6C-8643-152C-1DBD-1182B2D57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2644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5CDDD8-4A6D-C7F6-0801-FA5B79482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14" y="2304979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de-DE" sz="4200" dirty="0"/>
              <a:t>JCI CONGRESO</a:t>
            </a:r>
            <a:br>
              <a:rPr lang="de-DE" sz="4200" dirty="0"/>
            </a:br>
            <a:r>
              <a:rPr lang="de-DE" sz="4200" dirty="0"/>
              <a:t>MUNDIAL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C52BAE9-D267-23EE-B634-B3512D1482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14" y="5962198"/>
            <a:ext cx="1578428" cy="44802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095E08B-FBE9-516B-3E2E-DE6949589140}"/>
              </a:ext>
            </a:extLst>
          </p:cNvPr>
          <p:cNvSpPr txBox="1"/>
          <p:nvPr/>
        </p:nvSpPr>
        <p:spPr>
          <a:xfrm>
            <a:off x="377214" y="5533703"/>
            <a:ext cx="2601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</a:t>
            </a:r>
            <a:r>
              <a:rPr lang="de-DE" sz="14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JCIWC2023</a:t>
            </a:r>
            <a:endParaRPr lang="de-DE" sz="1600" i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6D55DAC-C0C3-588C-58D4-38E689C804FC}"/>
              </a:ext>
            </a:extLst>
          </p:cNvPr>
          <p:cNvSpPr txBox="1"/>
          <p:nvPr/>
        </p:nvSpPr>
        <p:spPr>
          <a:xfrm>
            <a:off x="377214" y="1887769"/>
            <a:ext cx="354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 – 18 de </a:t>
            </a:r>
            <a:r>
              <a:rPr lang="de-D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noviembre</a:t>
            </a:r>
            <a:r>
              <a:rPr lang="de-D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2023</a:t>
            </a:r>
          </a:p>
          <a:p>
            <a:r>
              <a:rPr lang="de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ZÚRICH, SUIZA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64E2F0C-1008-A636-2364-1B4F1BF476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7214" y="711840"/>
            <a:ext cx="3265396" cy="99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3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97BA5-6A4C-4094-C510-B94B44A7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967923"/>
            <a:ext cx="10515600" cy="808035"/>
          </a:xfrm>
        </p:spPr>
        <p:txBody>
          <a:bodyPr/>
          <a:lstStyle/>
          <a:p>
            <a:r>
              <a:rPr lang="de-DE" dirty="0"/>
              <a:t>Palacio de </a:t>
            </a:r>
            <a:r>
              <a:rPr lang="de-DE" dirty="0" err="1"/>
              <a:t>Congresos</a:t>
            </a:r>
            <a:r>
              <a:rPr lang="de-DE" dirty="0"/>
              <a:t> </a:t>
            </a:r>
            <a:r>
              <a:rPr lang="de-DE" dirty="0" err="1"/>
              <a:t>Zúrich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Picture 2" descr="Ein Bild, das Himmel, draußen, Gebäude, Straße enthält.&#10;&#10;Automatisch generierte Beschreibung">
            <a:extLst>
              <a:ext uri="{FF2B5EF4-FFF2-40B4-BE49-F238E27FC236}">
                <a16:creationId xmlns:a16="http://schemas.microsoft.com/office/drawing/2014/main" id="{D63942ED-D5CB-2216-6B92-C8AD834DD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1235528" y="2065266"/>
            <a:ext cx="4894729" cy="3729997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6" name="Picture 6" descr="Ein Bild, das drinnen, Decke, Halle, Auditorium enthält.&#10;&#10;Automatisch generierte Beschreibung">
            <a:extLst>
              <a:ext uri="{FF2B5EF4-FFF2-40B4-BE49-F238E27FC236}">
                <a16:creationId xmlns:a16="http://schemas.microsoft.com/office/drawing/2014/main" id="{16902094-0EDB-29B7-2A69-BA553EECF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4744" y="2060768"/>
            <a:ext cx="5325938" cy="373993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28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B460D-B704-3E79-BEFA-3EC4E6DA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880196"/>
            <a:ext cx="10515600" cy="808035"/>
          </a:xfrm>
        </p:spPr>
        <p:txBody>
          <a:bodyPr/>
          <a:lstStyle/>
          <a:p>
            <a:r>
              <a:rPr lang="de-DE" dirty="0"/>
              <a:t>Palacio de </a:t>
            </a:r>
            <a:r>
              <a:rPr lang="de-DE" dirty="0" err="1"/>
              <a:t>Congresos</a:t>
            </a:r>
            <a:r>
              <a:rPr lang="de-DE" dirty="0"/>
              <a:t> </a:t>
            </a:r>
            <a:r>
              <a:rPr lang="de-DE" dirty="0" err="1"/>
              <a:t>Zúrich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9CFEE7-E8E2-5C5D-7ADD-9E0AE606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1904167"/>
            <a:ext cx="5365569" cy="4351338"/>
          </a:xfrm>
        </p:spPr>
        <p:txBody>
          <a:bodyPr>
            <a:normAutofit fontScale="70000" lnSpcReduction="20000"/>
          </a:bodyPr>
          <a:lstStyle/>
          <a:p>
            <a:pPr defTabSz="1507846">
              <a:spcBef>
                <a:spcPts val="1649"/>
              </a:spcBef>
            </a:pPr>
            <a:r>
              <a:rPr lang="es-ES" sz="2600" dirty="0">
                <a:solidFill>
                  <a:prstClr val="black"/>
                </a:solidFill>
              </a:rPr>
              <a:t>Bien situado en transporte público y en coche</a:t>
            </a:r>
            <a:endParaRPr lang="de-CH" sz="2600" dirty="0">
              <a:solidFill>
                <a:prstClr val="black"/>
              </a:solidFill>
            </a:endParaRPr>
          </a:p>
          <a:p>
            <a:pPr marL="992188" indent="-457200" defTabSz="1507846">
              <a:spcBef>
                <a:spcPts val="1649"/>
              </a:spcBef>
            </a:pPr>
            <a:r>
              <a:rPr lang="es-ES" sz="2300" dirty="0">
                <a:solidFill>
                  <a:prstClr val="black"/>
                </a:solidFill>
              </a:rPr>
              <a:t>A 10 minutos a pie de la estación de tren </a:t>
            </a:r>
            <a:r>
              <a:rPr lang="es-ES" sz="2300" dirty="0" err="1">
                <a:solidFill>
                  <a:prstClr val="black"/>
                </a:solidFill>
              </a:rPr>
              <a:t>Zurich</a:t>
            </a:r>
            <a:r>
              <a:rPr lang="es-ES" sz="2300" dirty="0">
                <a:solidFill>
                  <a:prstClr val="black"/>
                </a:solidFill>
              </a:rPr>
              <a:t> </a:t>
            </a:r>
            <a:r>
              <a:rPr lang="es-ES" sz="2300" dirty="0" err="1">
                <a:solidFill>
                  <a:prstClr val="black"/>
                </a:solidFill>
              </a:rPr>
              <a:t>Oerlikon</a:t>
            </a:r>
            <a:endParaRPr lang="es-ES" sz="2300" dirty="0">
              <a:solidFill>
                <a:prstClr val="black"/>
              </a:solidFill>
            </a:endParaRPr>
          </a:p>
          <a:p>
            <a:pPr marL="992188" indent="-457200" defTabSz="1507846">
              <a:spcBef>
                <a:spcPts val="1649"/>
              </a:spcBef>
            </a:pPr>
            <a:r>
              <a:rPr lang="de-CH" sz="2300" dirty="0" err="1">
                <a:solidFill>
                  <a:prstClr val="black"/>
                </a:solidFill>
              </a:rPr>
              <a:t>Parada</a:t>
            </a:r>
            <a:r>
              <a:rPr lang="de-CH" sz="2300" dirty="0">
                <a:solidFill>
                  <a:prstClr val="black"/>
                </a:solidFill>
              </a:rPr>
              <a:t> de </a:t>
            </a:r>
            <a:r>
              <a:rPr lang="de-CH" sz="2300" dirty="0" err="1">
                <a:solidFill>
                  <a:prstClr val="black"/>
                </a:solidFill>
              </a:rPr>
              <a:t>tranvía</a:t>
            </a:r>
            <a:r>
              <a:rPr lang="de-CH" sz="2300" dirty="0">
                <a:solidFill>
                  <a:prstClr val="black"/>
                </a:solidFill>
              </a:rPr>
              <a:t> Messe/Hallenstadion</a:t>
            </a:r>
          </a:p>
          <a:p>
            <a:pPr marL="992188" indent="-457200" defTabSz="1507846">
              <a:spcBef>
                <a:spcPts val="1649"/>
              </a:spcBef>
            </a:pPr>
            <a:r>
              <a:rPr lang="es-ES" sz="2300" dirty="0">
                <a:solidFill>
                  <a:prstClr val="black"/>
                </a:solidFill>
              </a:rPr>
              <a:t>Bien situado en transporte público y en coche</a:t>
            </a:r>
            <a:endParaRPr lang="de-CH" sz="2300" dirty="0">
              <a:solidFill>
                <a:prstClr val="black"/>
              </a:solidFill>
            </a:endParaRPr>
          </a:p>
          <a:p>
            <a:pPr defTabSz="1507846">
              <a:spcBef>
                <a:spcPts val="1649"/>
              </a:spcBef>
            </a:pPr>
            <a:r>
              <a:rPr lang="de-CH" sz="2600" dirty="0" err="1">
                <a:solidFill>
                  <a:prstClr val="black"/>
                </a:solidFill>
              </a:rPr>
              <a:t>Infraestructura</a:t>
            </a:r>
            <a:r>
              <a:rPr lang="de-CH" sz="2600" dirty="0">
                <a:solidFill>
                  <a:prstClr val="black"/>
                </a:solidFill>
              </a:rPr>
              <a:t> </a:t>
            </a:r>
            <a:r>
              <a:rPr lang="de-CH" sz="2600" dirty="0" err="1">
                <a:solidFill>
                  <a:prstClr val="black"/>
                </a:solidFill>
              </a:rPr>
              <a:t>moderna</a:t>
            </a:r>
            <a:endParaRPr lang="de-CH" sz="2600" dirty="0">
              <a:solidFill>
                <a:prstClr val="black"/>
              </a:solidFill>
            </a:endParaRPr>
          </a:p>
          <a:p>
            <a:pPr lvl="1" defTabSz="1507846">
              <a:spcBef>
                <a:spcPts val="1649"/>
              </a:spcBef>
            </a:pPr>
            <a:r>
              <a:rPr lang="de-CH" sz="2400" dirty="0">
                <a:solidFill>
                  <a:prstClr val="black"/>
                </a:solidFill>
              </a:rPr>
              <a:t>30'000 m² de </a:t>
            </a:r>
            <a:r>
              <a:rPr lang="de-CH" sz="2400" dirty="0" err="1">
                <a:solidFill>
                  <a:prstClr val="black"/>
                </a:solidFill>
              </a:rPr>
              <a:t>superficie</a:t>
            </a:r>
            <a:r>
              <a:rPr lang="de-CH" sz="2400" dirty="0">
                <a:solidFill>
                  <a:prstClr val="black"/>
                </a:solidFill>
              </a:rPr>
              <a:t> de </a:t>
            </a:r>
            <a:r>
              <a:rPr lang="de-CH" sz="2400" dirty="0" err="1">
                <a:solidFill>
                  <a:prstClr val="black"/>
                </a:solidFill>
              </a:rPr>
              <a:t>exposición</a:t>
            </a:r>
            <a:endParaRPr lang="de-CH" sz="2400" dirty="0">
              <a:solidFill>
                <a:prstClr val="black"/>
              </a:solidFill>
            </a:endParaRPr>
          </a:p>
          <a:p>
            <a:pPr lvl="1" defTabSz="1507846">
              <a:spcBef>
                <a:spcPts val="1649"/>
              </a:spcBef>
            </a:pPr>
            <a:r>
              <a:rPr lang="de-CH" sz="2400" dirty="0">
                <a:solidFill>
                  <a:prstClr val="black"/>
                </a:solidFill>
              </a:rPr>
              <a:t>7 </a:t>
            </a:r>
            <a:r>
              <a:rPr lang="de-CH" sz="2400" dirty="0" err="1">
                <a:solidFill>
                  <a:prstClr val="black"/>
                </a:solidFill>
              </a:rPr>
              <a:t>pabellones</a:t>
            </a:r>
            <a:endParaRPr lang="de-CH" sz="2400" dirty="0">
              <a:solidFill>
                <a:prstClr val="black"/>
              </a:solidFill>
            </a:endParaRPr>
          </a:p>
          <a:p>
            <a:pPr lvl="1" defTabSz="1507846">
              <a:spcBef>
                <a:spcPts val="1649"/>
              </a:spcBef>
            </a:pPr>
            <a:r>
              <a:rPr lang="de-CH" sz="2400" dirty="0">
                <a:solidFill>
                  <a:prstClr val="black"/>
                </a:solidFill>
              </a:rPr>
              <a:t>7 </a:t>
            </a:r>
            <a:r>
              <a:rPr lang="de-CH" sz="2400" dirty="0" err="1">
                <a:solidFill>
                  <a:prstClr val="black"/>
                </a:solidFill>
              </a:rPr>
              <a:t>salas</a:t>
            </a:r>
            <a:r>
              <a:rPr lang="de-CH" sz="2400" dirty="0">
                <a:solidFill>
                  <a:prstClr val="black"/>
                </a:solidFill>
              </a:rPr>
              <a:t> de </a:t>
            </a:r>
            <a:r>
              <a:rPr lang="de-CH" sz="2400" dirty="0" err="1">
                <a:solidFill>
                  <a:prstClr val="black"/>
                </a:solidFill>
              </a:rPr>
              <a:t>conferencias</a:t>
            </a:r>
            <a:endParaRPr lang="de-CH" sz="2400" dirty="0">
              <a:solidFill>
                <a:prstClr val="black"/>
              </a:solidFill>
            </a:endParaRPr>
          </a:p>
          <a:p>
            <a:pPr defTabSz="1507846">
              <a:spcBef>
                <a:spcPts val="1649"/>
              </a:spcBef>
            </a:pPr>
            <a:r>
              <a:rPr lang="es-ES" sz="2600" dirty="0">
                <a:solidFill>
                  <a:prstClr val="black"/>
                </a:solidFill>
              </a:rPr>
              <a:t>690.000 visitantes al año</a:t>
            </a:r>
          </a:p>
          <a:p>
            <a:pPr defTabSz="1507846">
              <a:spcBef>
                <a:spcPts val="1649"/>
              </a:spcBef>
            </a:pPr>
            <a:r>
              <a:rPr lang="es-ES" sz="2600" dirty="0">
                <a:solidFill>
                  <a:prstClr val="black"/>
                </a:solidFill>
              </a:rPr>
              <a:t>280 eventos al año</a:t>
            </a:r>
            <a:endParaRPr lang="de-CH" sz="2600" dirty="0">
              <a:solidFill>
                <a:prstClr val="black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CA57D-7C82-5A2F-3BAF-FAA50F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82F5936D-4907-AA73-95BF-8BD6A2747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8" y="2769768"/>
            <a:ext cx="5162862" cy="3453305"/>
          </a:xfrm>
          <a:prstGeom prst="rect">
            <a:avLst/>
          </a:prstGeom>
        </p:spPr>
      </p:pic>
      <p:pic>
        <p:nvPicPr>
          <p:cNvPr id="6" name="Picture 2" descr="Messe Zürich - Home | Facebook">
            <a:extLst>
              <a:ext uri="{FF2B5EF4-FFF2-40B4-BE49-F238E27FC236}">
                <a16:creationId xmlns:a16="http://schemas.microsoft.com/office/drawing/2014/main" id="{8DD8C05F-3FEB-BDE9-3051-AB65D1C8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41" y="1477586"/>
            <a:ext cx="1517035" cy="15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243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FB61D5C-0444-4846-87BF-1277E62FD5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096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73" imgH="473" progId="TCLayout.ActiveDocument.1">
                  <p:embed/>
                </p:oleObj>
              </mc:Choice>
              <mc:Fallback>
                <p:oleObj name="think-cell Foli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 descr="Ein Bild, das Himmel, draußen, Wasser, Berg enthält.&#10;&#10;Automatisch generierte Beschreibung">
            <a:extLst>
              <a:ext uri="{FF2B5EF4-FFF2-40B4-BE49-F238E27FC236}">
                <a16:creationId xmlns:a16="http://schemas.microsoft.com/office/drawing/2014/main" id="{73071AE2-8362-4B62-2C94-5C54F572C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76" y="-11151"/>
            <a:ext cx="9678703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 vert="horz">
            <a:noAutofit/>
          </a:bodyPr>
          <a:lstStyle/>
          <a:p>
            <a:r>
              <a:rPr lang="de-DE" sz="4000" dirty="0" err="1"/>
              <a:t>Programa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12</a:t>
            </a:fld>
            <a:endParaRPr lang="de-D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8A2B6D-B484-82A2-5BBD-E78019EEC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4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603F0-D1B8-3A94-E223-A66153C6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Tema </a:t>
            </a:r>
            <a:r>
              <a:rPr lang="fr-CH" dirty="0" err="1"/>
              <a:t>del</a:t>
            </a:r>
            <a:r>
              <a:rPr lang="fr-CH" dirty="0"/>
              <a:t> </a:t>
            </a:r>
            <a:r>
              <a:rPr lang="fr-CH" dirty="0" err="1"/>
              <a:t>Congreso</a:t>
            </a:r>
            <a:endParaRPr lang="fr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D3F0E6-5B19-B9F1-E73B-D8FF2BB3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605FDE8-CF81-3B9B-DC0E-B8BEA165358D}"/>
              </a:ext>
            </a:extLst>
          </p:cNvPr>
          <p:cNvGrpSpPr/>
          <p:nvPr/>
        </p:nvGrpSpPr>
        <p:grpSpPr>
          <a:xfrm>
            <a:off x="2176791" y="2284501"/>
            <a:ext cx="7838419" cy="3330398"/>
            <a:chOff x="2706818" y="1763800"/>
            <a:chExt cx="6778363" cy="28800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1BF2CD0-34F5-C001-6519-539CD889DDE8}"/>
                </a:ext>
              </a:extLst>
            </p:cNvPr>
            <p:cNvSpPr/>
            <p:nvPr/>
          </p:nvSpPr>
          <p:spPr>
            <a:xfrm>
              <a:off x="4201312" y="1763800"/>
              <a:ext cx="5283869" cy="900000"/>
            </a:xfrm>
            <a:prstGeom prst="rect">
              <a:avLst/>
            </a:prstGeom>
            <a:solidFill>
              <a:srgbClr val="CF3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2500">
                <a:lnSpc>
                  <a:spcPct val="90000"/>
                </a:lnSpc>
                <a:spcBef>
                  <a:spcPct val="0"/>
                </a:spcBef>
              </a:pP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Arte, </a:t>
              </a: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cultura</a:t>
              </a: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 y </a:t>
              </a: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educación</a:t>
              </a:r>
              <a:endParaRPr lang="fr-CH" dirty="0">
                <a:solidFill>
                  <a:schemeClr val="bg1"/>
                </a:solidFill>
                <a:latin typeface="Helvetica Neue" panose="02000503000000020004" pitchFamily="2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BEE39DC-7627-F6DA-F2D5-1433D656F77D}"/>
                </a:ext>
              </a:extLst>
            </p:cNvPr>
            <p:cNvSpPr/>
            <p:nvPr/>
          </p:nvSpPr>
          <p:spPr>
            <a:xfrm>
              <a:off x="4201311" y="3743800"/>
              <a:ext cx="5283869" cy="900000"/>
            </a:xfrm>
            <a:prstGeom prst="rect">
              <a:avLst/>
            </a:prstGeom>
            <a:solidFill>
              <a:srgbClr val="CF3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2500">
                <a:lnSpc>
                  <a:spcPct val="90000"/>
                </a:lnSpc>
                <a:spcBef>
                  <a:spcPct val="0"/>
                </a:spcBef>
              </a:pPr>
              <a:r>
                <a:rPr lang="es-ES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Economía verde, movilidad y transporte</a:t>
              </a:r>
              <a:endParaRPr lang="fr-CH" dirty="0">
                <a:solidFill>
                  <a:schemeClr val="bg1"/>
                </a:solidFill>
                <a:latin typeface="Helvetica Neue" panose="02000503000000020004" pitchFamily="2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4621514-507E-EED2-AAB9-7D62FE886911}"/>
                </a:ext>
              </a:extLst>
            </p:cNvPr>
            <p:cNvSpPr/>
            <p:nvPr/>
          </p:nvSpPr>
          <p:spPr>
            <a:xfrm>
              <a:off x="4201311" y="2753800"/>
              <a:ext cx="5283869" cy="900000"/>
            </a:xfrm>
            <a:prstGeom prst="rect">
              <a:avLst/>
            </a:prstGeom>
            <a:solidFill>
              <a:srgbClr val="CF3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2500">
                <a:lnSpc>
                  <a:spcPct val="90000"/>
                </a:lnSpc>
                <a:spcBef>
                  <a:spcPct val="0"/>
                </a:spcBef>
              </a:pP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Investigación</a:t>
              </a: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 y </a:t>
              </a: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tecnología</a:t>
              </a:r>
              <a:endParaRPr lang="fr-CH" dirty="0">
                <a:solidFill>
                  <a:schemeClr val="bg1"/>
                </a:solidFill>
                <a:latin typeface="Helvetica Neue" panose="02000503000000020004" pitchFamily="2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3CD20E5-934D-B030-4EF9-58A240EC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9422"/>
            <a:stretch/>
          </p:blipFill>
          <p:spPr>
            <a:xfrm>
              <a:off x="4383218" y="1763801"/>
              <a:ext cx="2672575" cy="770723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0CF7661-F38A-8514-0FB6-A52AF9368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9422"/>
            <a:stretch/>
          </p:blipFill>
          <p:spPr>
            <a:xfrm>
              <a:off x="4486930" y="3808438"/>
              <a:ext cx="2672575" cy="770723"/>
            </a:xfrm>
            <a:prstGeom prst="rect">
              <a:avLst/>
            </a:prstGeom>
          </p:spPr>
        </p:pic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05F095C-24BA-7E49-8C9C-0A9E8C8BE9AC}"/>
                </a:ext>
              </a:extLst>
            </p:cNvPr>
            <p:cNvSpPr/>
            <p:nvPr/>
          </p:nvSpPr>
          <p:spPr>
            <a:xfrm>
              <a:off x="2706818" y="1763800"/>
              <a:ext cx="2880000" cy="2880000"/>
            </a:xfrm>
            <a:prstGeom prst="ellipse">
              <a:avLst/>
            </a:prstGeom>
            <a:solidFill>
              <a:srgbClr val="45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b="1" dirty="0">
                  <a:latin typeface="Helvetica Neue" panose="02000403000000020004" pitchFamily="2" charset="0"/>
                  <a:ea typeface="Helvetica Neue" panose="02000403000000020004" pitchFamily="2" charset="0"/>
                </a:rPr>
                <a:t>«Challenge the </a:t>
              </a:r>
              <a:r>
                <a:rPr lang="fr-CH" b="1" dirty="0" err="1">
                  <a:latin typeface="Helvetica Neue" panose="02000403000000020004" pitchFamily="2" charset="0"/>
                  <a:ea typeface="Helvetica Neue" panose="02000403000000020004" pitchFamily="2" charset="0"/>
                </a:rPr>
                <a:t>Present</a:t>
              </a:r>
              <a:r>
                <a:rPr lang="fr-CH" b="1" dirty="0">
                  <a:latin typeface="Helvetica Neue" panose="02000403000000020004" pitchFamily="2" charset="0"/>
                  <a:ea typeface="Helvetica Neue" panose="02000403000000020004" pitchFamily="2" charset="0"/>
                </a:rPr>
                <a:t>, </a:t>
              </a:r>
              <a:r>
                <a:rPr lang="fr-CH" b="1" dirty="0" err="1">
                  <a:latin typeface="Helvetica Neue" panose="02000403000000020004" pitchFamily="2" charset="0"/>
                  <a:ea typeface="Helvetica Neue" panose="02000403000000020004" pitchFamily="2" charset="0"/>
                </a:rPr>
                <a:t>create</a:t>
              </a:r>
              <a:r>
                <a:rPr lang="fr-CH" b="1" dirty="0">
                  <a:latin typeface="Helvetica Neue" panose="02000403000000020004" pitchFamily="2" charset="0"/>
                  <a:ea typeface="Helvetica Neue" panose="02000403000000020004" pitchFamily="2" charset="0"/>
                </a:rPr>
                <a:t> the Future»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70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87F8FA3-0308-4823-A560-86BCA6AFF0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0604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3" progId="TCLayout.ActiveDocument.1">
                  <p:embed/>
                </p:oleObj>
              </mc:Choice>
              <mc:Fallback>
                <p:oleObj name="think-cell Foli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E36E1D3-97C5-43B3-ACAF-AEA279EC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88040"/>
            <a:ext cx="10515600" cy="808035"/>
          </a:xfrm>
        </p:spPr>
        <p:txBody>
          <a:bodyPr vert="horz"/>
          <a:lstStyle/>
          <a:p>
            <a:r>
              <a:rPr lang="es-ES" dirty="0"/>
              <a:t>Lo más destacado del programa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C7CE6C-4292-4074-8E09-027B0C8D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3A42038-F97A-4E11-81E9-DD22D5D90A06}"/>
              </a:ext>
            </a:extLst>
          </p:cNvPr>
          <p:cNvSpPr/>
          <p:nvPr/>
        </p:nvSpPr>
        <p:spPr>
          <a:xfrm>
            <a:off x="645978" y="190031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Tue,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14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33282B9-22C9-45E0-8605-84CBAAED7545}"/>
              </a:ext>
            </a:extLst>
          </p:cNvPr>
          <p:cNvSpPr/>
          <p:nvPr/>
        </p:nvSpPr>
        <p:spPr>
          <a:xfrm>
            <a:off x="645978" y="280395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es-ES" dirty="0">
                <a:solidFill>
                  <a:schemeClr val="tx1"/>
                </a:solidFill>
                <a:latin typeface="Helvetica Neue" panose="02000503000000020004" pitchFamily="2" charset="0"/>
              </a:rPr>
              <a:t>Ceremonia de apertura y Noche Suiza con Nicola Senn y </a:t>
            </a:r>
            <a:r>
              <a:rPr lang="es-ES" dirty="0" err="1">
                <a:solidFill>
                  <a:schemeClr val="tx1"/>
                </a:solidFill>
                <a:latin typeface="Helvetica Neue" panose="02000503000000020004" pitchFamily="2" charset="0"/>
              </a:rPr>
              <a:t>Alphorn</a:t>
            </a:r>
            <a:r>
              <a:rPr lang="es-ES" dirty="0">
                <a:solidFill>
                  <a:schemeClr val="tx1"/>
                </a:solidFill>
                <a:latin typeface="Helvetica Neue" panose="02000503000000020004" pitchFamily="2" charset="0"/>
              </a:rPr>
              <a:t>, Fiesta con DJ Timo </a:t>
            </a:r>
            <a:r>
              <a:rPr lang="es-ES" dirty="0" err="1">
                <a:solidFill>
                  <a:schemeClr val="tx1"/>
                </a:solidFill>
                <a:latin typeface="Helvetica Neue" panose="02000503000000020004" pitchFamily="2" charset="0"/>
              </a:rPr>
              <a:t>Tetriz</a:t>
            </a:r>
            <a:endParaRPr lang="de-CH" dirty="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E5EF1E-5F34-4E25-95BB-3E5E98C37CFC}"/>
              </a:ext>
            </a:extLst>
          </p:cNvPr>
          <p:cNvSpPr/>
          <p:nvPr/>
        </p:nvSpPr>
        <p:spPr>
          <a:xfrm>
            <a:off x="2894880" y="190031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Wed</a:t>
            </a:r>
            <a:r>
              <a:rPr lang="fr-CH" b="1" dirty="0">
                <a:latin typeface="Helvetica" pitchFamily="2" charset="0"/>
              </a:rPr>
              <a:t>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15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F96DE57-AC70-42F6-9381-8DA563DF4673}"/>
              </a:ext>
            </a:extLst>
          </p:cNvPr>
          <p:cNvSpPr/>
          <p:nvPr/>
        </p:nvSpPr>
        <p:spPr>
          <a:xfrm>
            <a:off x="2894880" y="280395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Noche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Nacional</a:t>
            </a:r>
            <a:endParaRPr lang="de-CH" dirty="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CC41C5-A7EF-4FC3-BE4F-83AB99C622B5}"/>
              </a:ext>
            </a:extLst>
          </p:cNvPr>
          <p:cNvSpPr/>
          <p:nvPr/>
        </p:nvSpPr>
        <p:spPr>
          <a:xfrm>
            <a:off x="5143782" y="1900315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Thu,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F6905D0-7B69-4DC0-A9BA-9AC472E1A0E1}"/>
              </a:ext>
            </a:extLst>
          </p:cNvPr>
          <p:cNvSpPr/>
          <p:nvPr/>
        </p:nvSpPr>
        <p:spPr>
          <a:xfrm>
            <a:off x="5143782" y="2788963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Noche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Global Village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090EC7F-ED57-4B14-8F69-415BC2647DF2}"/>
              </a:ext>
            </a:extLst>
          </p:cNvPr>
          <p:cNvSpPr/>
          <p:nvPr/>
        </p:nvSpPr>
        <p:spPr>
          <a:xfrm>
            <a:off x="7392684" y="1900315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Fri</a:t>
            </a:r>
            <a:r>
              <a:rPr lang="fr-CH" b="1" dirty="0">
                <a:latin typeface="Helvetica" pitchFamily="2" charset="0"/>
              </a:rPr>
              <a:t>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17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4967B3F-703A-401F-92C9-885FE9F480B4}"/>
              </a:ext>
            </a:extLst>
          </p:cNvPr>
          <p:cNvSpPr/>
          <p:nvPr/>
        </p:nvSpPr>
        <p:spPr>
          <a:xfrm>
            <a:off x="7392684" y="2788963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Noche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Nacional</a:t>
            </a:r>
            <a:endParaRPr lang="de-CH" dirty="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AD74AD-9847-4AE1-A9BB-9876E77A6CD6}"/>
              </a:ext>
            </a:extLst>
          </p:cNvPr>
          <p:cNvSpPr/>
          <p:nvPr/>
        </p:nvSpPr>
        <p:spPr>
          <a:xfrm>
            <a:off x="9641588" y="190031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Sat</a:t>
            </a:r>
            <a:r>
              <a:rPr lang="fr-CH" b="1" dirty="0">
                <a:latin typeface="Helvetica" pitchFamily="2" charset="0"/>
              </a:rPr>
              <a:t>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15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834F753-7F00-47F7-99A8-C26E81DD1E84}"/>
              </a:ext>
            </a:extLst>
          </p:cNvPr>
          <p:cNvSpPr/>
          <p:nvPr/>
        </p:nvSpPr>
        <p:spPr>
          <a:xfrm>
            <a:off x="9641588" y="278896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Noche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de Gala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con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Luca Hänni</a:t>
            </a:r>
          </a:p>
        </p:txBody>
      </p:sp>
      <p:pic>
        <p:nvPicPr>
          <p:cNvPr id="4098" name="Picture 2" descr="Nicolas Senn - Künstler Volksmusik - von Matt Event AG">
            <a:extLst>
              <a:ext uri="{FF2B5EF4-FFF2-40B4-BE49-F238E27FC236}">
                <a16:creationId xmlns:a16="http://schemas.microsoft.com/office/drawing/2014/main" id="{E7224AA2-6DC3-4420-9456-8456F36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78" y="4909667"/>
            <a:ext cx="2160000" cy="14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phorn – auf den Spuren der Naturtöne. | Schweiz Tourismus">
            <a:extLst>
              <a:ext uri="{FF2B5EF4-FFF2-40B4-BE49-F238E27FC236}">
                <a16:creationId xmlns:a16="http://schemas.microsoft.com/office/drawing/2014/main" id="{D058A68F-F281-42D2-B4DA-F99B1773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880" y="4924656"/>
            <a:ext cx="2160196" cy="14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39CBAEB-3137-42F1-88D9-1EB701EF15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417" y="4909664"/>
            <a:ext cx="1809532" cy="143437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F87ADC9-D290-4875-B28E-C2FA534FF0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7290" y="4909664"/>
            <a:ext cx="1809532" cy="1434375"/>
          </a:xfrm>
          <a:prstGeom prst="rect">
            <a:avLst/>
          </a:prstGeom>
        </p:spPr>
      </p:pic>
      <p:pic>
        <p:nvPicPr>
          <p:cNvPr id="4102" name="Picture 6" descr="Luca Hänni – Die offizielle Website">
            <a:extLst>
              <a:ext uri="{FF2B5EF4-FFF2-40B4-BE49-F238E27FC236}">
                <a16:creationId xmlns:a16="http://schemas.microsoft.com/office/drawing/2014/main" id="{9EB52E81-1B6C-4419-8F71-425D01C8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1878" y="4909664"/>
            <a:ext cx="2152561" cy="14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3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3AD56-2CE3-81DD-0F38-09D68A34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67" y="624539"/>
            <a:ext cx="10515600" cy="808035"/>
          </a:xfrm>
        </p:spPr>
        <p:txBody>
          <a:bodyPr/>
          <a:lstStyle/>
          <a:p>
            <a:r>
              <a:rPr lang="fr-CH" dirty="0" err="1"/>
              <a:t>Programa</a:t>
            </a:r>
            <a:r>
              <a:rPr lang="fr-CH" dirty="0"/>
              <a:t> de </a:t>
            </a:r>
            <a:r>
              <a:rPr lang="fr-CH" dirty="0" err="1"/>
              <a:t>ocio</a:t>
            </a:r>
            <a:endParaRPr lang="fr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9D7449-C152-A076-6B9D-CDE9AB31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40BA50F-5A50-8213-AAD5-8934C43D7C4C}"/>
              </a:ext>
            </a:extLst>
          </p:cNvPr>
          <p:cNvSpPr/>
          <p:nvPr/>
        </p:nvSpPr>
        <p:spPr>
          <a:xfrm>
            <a:off x="1253022" y="1422649"/>
            <a:ext cx="3379336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Confirmado</a:t>
            </a:r>
            <a:endParaRPr lang="fr-CH" b="1" dirty="0"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717D122-BB1D-5A7F-61D6-023101F39F74}"/>
              </a:ext>
            </a:extLst>
          </p:cNvPr>
          <p:cNvSpPr/>
          <p:nvPr/>
        </p:nvSpPr>
        <p:spPr>
          <a:xfrm>
            <a:off x="1252151" y="1958424"/>
            <a:ext cx="3368949" cy="4352653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Visitas diarias a la ciudad (EN/JP)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Visitas diarias a cervecerías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Visitas diarias al "</a:t>
            </a:r>
            <a:r>
              <a:rPr lang="es-ES" sz="1600" dirty="0" err="1">
                <a:solidFill>
                  <a:schemeClr val="tx1"/>
                </a:solidFill>
                <a:latin typeface="Helvetica Neue" panose="02000403000000020004" pitchFamily="2" charset="0"/>
              </a:rPr>
              <a:t>Landesmuseum</a:t>
            </a: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" incl. </a:t>
            </a:r>
            <a:r>
              <a:rPr lang="es-ES" sz="1600" dirty="0" err="1">
                <a:solidFill>
                  <a:schemeClr val="tx1"/>
                </a:solidFill>
                <a:latin typeface="Helvetica Neue" panose="02000403000000020004" pitchFamily="2" charset="0"/>
              </a:rPr>
              <a:t>Iluminarium</a:t>
            </a:r>
            <a:endParaRPr lang="es-ES" sz="1600" dirty="0">
              <a:solidFill>
                <a:schemeClr val="tx1"/>
              </a:solidFill>
              <a:latin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Visitas diarias al Chocolate (L&amp;S)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chemeClr val="tx1"/>
                </a:solidFill>
                <a:latin typeface="Helvetica Neue" panose="02000403000000020004" pitchFamily="2" charset="0"/>
              </a:rPr>
              <a:t>GinLab</a:t>
            </a: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 diario incl. Degustación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Excl. Excursión de 1 día al Monte Cervino organizada por el Senador </a:t>
            </a:r>
            <a:r>
              <a:rPr lang="es-ES" sz="1600" dirty="0" err="1">
                <a:solidFill>
                  <a:schemeClr val="tx1"/>
                </a:solidFill>
                <a:latin typeface="Helvetica Neue" panose="02000403000000020004" pitchFamily="2" charset="0"/>
              </a:rPr>
              <a:t>Hauri</a:t>
            </a:r>
            <a:endParaRPr lang="es-ES" sz="1600" dirty="0">
              <a:solidFill>
                <a:schemeClr val="tx1"/>
              </a:solidFill>
              <a:latin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Copa Mundial de Fútbol de la JCI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Visitas al zoo de Zúrich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 Deportes matinales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1A63317-A55B-931E-FA5C-805E10A1DF85}"/>
              </a:ext>
            </a:extLst>
          </p:cNvPr>
          <p:cNvSpPr/>
          <p:nvPr/>
        </p:nvSpPr>
        <p:spPr>
          <a:xfrm>
            <a:off x="4722312" y="1421153"/>
            <a:ext cx="3379336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>
                <a:latin typeface="Helvetica Neue" panose="02000403000000020004" pitchFamily="2" charset="0"/>
                <a:ea typeface="Helvetica Neue" panose="02000403000000020004" pitchFamily="2" charset="0"/>
              </a:rPr>
              <a:t>En </a:t>
            </a:r>
            <a:r>
              <a:rPr lang="fr-CH" b="1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progreso</a:t>
            </a:r>
            <a:endParaRPr lang="fr-CH" b="1" dirty="0"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98C4E55-6E60-BFDE-6C2E-BB147153A12B}"/>
              </a:ext>
            </a:extLst>
          </p:cNvPr>
          <p:cNvSpPr/>
          <p:nvPr/>
        </p:nvSpPr>
        <p:spPr>
          <a:xfrm>
            <a:off x="4728828" y="1960751"/>
            <a:ext cx="3373691" cy="4352653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Visita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a la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fábrica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de Victorinox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Visita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a la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fábrica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de Ricola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Visita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a la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sede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de la FIFA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Visita</a:t>
            </a:r>
            <a:r>
              <a:rPr lang="en-GB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a </a:t>
            </a:r>
            <a:r>
              <a:rPr lang="en-GB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Bucherer</a:t>
            </a:r>
            <a:r>
              <a:rPr lang="en-GB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Swiss World of watches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Torneos de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deportes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electrónicos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,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incluidos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FIFA y Sim-Racing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Día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del medio ambiente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Pretour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Geneva-Zurich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Pretour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Basel-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Zurich</a:t>
            </a:r>
            <a:endParaRPr lang="de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pic>
        <p:nvPicPr>
          <p:cNvPr id="11" name="Picture 4" descr="Lindt Home of Chocolate – Das Schokoladenmuseum der Schweiz">
            <a:extLst>
              <a:ext uri="{FF2B5EF4-FFF2-40B4-BE49-F238E27FC236}">
                <a16:creationId xmlns:a16="http://schemas.microsoft.com/office/drawing/2014/main" id="{FF73DB0D-6B1B-AAE0-0914-4EC3B26B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870" y="2076360"/>
            <a:ext cx="3622054" cy="19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ie FIFA soll in Zürich bleiben - htr.ch">
            <a:extLst>
              <a:ext uri="{FF2B5EF4-FFF2-40B4-BE49-F238E27FC236}">
                <a16:creationId xmlns:a16="http://schemas.microsoft.com/office/drawing/2014/main" id="{55D11C64-BE95-3D0F-679A-34AC88E8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870" y="3936451"/>
            <a:ext cx="3622054" cy="16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6BBE4B-60EA-E0E6-DEA4-E4734C0AA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" r="293"/>
          <a:stretch/>
        </p:blipFill>
        <p:spPr>
          <a:xfrm>
            <a:off x="2544527" y="-37865"/>
            <a:ext cx="9658661" cy="68958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833731"/>
            <a:ext cx="4951649" cy="1444521"/>
          </a:xfrm>
        </p:spPr>
        <p:txBody>
          <a:bodyPr>
            <a:noAutofit/>
          </a:bodyPr>
          <a:lstStyle/>
          <a:p>
            <a:r>
              <a:rPr lang="en-AU" sz="4000" dirty="0"/>
              <a:t>Global Village </a:t>
            </a:r>
            <a:br>
              <a:rPr lang="en-AU" sz="4000" dirty="0"/>
            </a:br>
            <a:r>
              <a:rPr lang="en-AU" sz="4000" dirty="0"/>
              <a:t>Night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49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1741A78-E5B5-4EFF-B959-85AB73C666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1741A78-E5B5-4EFF-B959-85AB73C666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DAB460D-B704-3E79-BEFA-3EC4E6DA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6" y="730461"/>
            <a:ext cx="10515600" cy="808035"/>
          </a:xfrm>
        </p:spPr>
        <p:txBody>
          <a:bodyPr vert="horz"/>
          <a:lstStyle/>
          <a:p>
            <a:r>
              <a:rPr lang="de-DE" dirty="0"/>
              <a:t>Global Village Night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9CFEE7-E8E2-5C5D-7ADD-9E0AE606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6" y="1776201"/>
            <a:ext cx="70759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 err="1"/>
              <a:t>Hechos</a:t>
            </a:r>
            <a:endParaRPr lang="de-CH" sz="1600" b="1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s-ES" sz="1600" dirty="0"/>
              <a:t>Jueves, 16 de noviembre de </a:t>
            </a:r>
            <a:r>
              <a:rPr lang="de-CH" sz="1600" dirty="0"/>
              <a:t>2023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s-ES" sz="1600" dirty="0"/>
              <a:t>19.00 h: apertura de puertas y comienzo de la comida y bebida; 22.00 h: fin de la Aldea Global y comienzo de la fiesta con DJ.</a:t>
            </a:r>
            <a:endParaRPr lang="de-CH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s-ES" sz="1600" b="1" dirty="0"/>
              <a:t>No hay costes para el stand</a:t>
            </a:r>
            <a:r>
              <a:rPr lang="es-ES" sz="1600" dirty="0"/>
              <a:t>, ya que ustedes traen la comida / bebida a sus propios costos</a:t>
            </a:r>
            <a:endParaRPr lang="de-CH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s-ES" sz="1600" dirty="0"/>
              <a:t>Se proporcionarán stands. Si desea traer su propio stand, póngase en contacto con el COC.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s-ES" sz="1600" dirty="0"/>
              <a:t>Se proporcionarán platos, cuencos, cubiertos y vasos.</a:t>
            </a:r>
            <a:endParaRPr lang="en-US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 err="1"/>
              <a:t>Conexión</a:t>
            </a:r>
            <a:r>
              <a:rPr lang="de-CH" sz="1600" dirty="0"/>
              <a:t> </a:t>
            </a:r>
            <a:r>
              <a:rPr lang="de-CH" sz="1600" dirty="0" err="1"/>
              <a:t>eléctrica</a:t>
            </a:r>
            <a:r>
              <a:rPr lang="de-CH" sz="1600" dirty="0"/>
              <a:t> disponible</a:t>
            </a:r>
            <a:br>
              <a:rPr lang="de-CH" sz="1600" dirty="0"/>
            </a:br>
            <a:endParaRPr lang="de-CH" sz="1600" dirty="0"/>
          </a:p>
          <a:p>
            <a:pPr marL="0" indent="0">
              <a:buNone/>
            </a:pPr>
            <a:r>
              <a:rPr lang="es-ES" sz="1600" b="1" dirty="0"/>
              <a:t>Qué hacer y qué no hacer</a:t>
            </a:r>
          </a:p>
          <a:p>
            <a:r>
              <a:rPr lang="es-ES" sz="1600" b="1" dirty="0"/>
              <a:t>  </a:t>
            </a:r>
            <a:r>
              <a:rPr lang="es-ES" sz="1600" dirty="0"/>
              <a:t>Un panel de sponsor por stand (formato A3-A1)</a:t>
            </a:r>
            <a:endParaRPr lang="de-CH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s-ES" sz="1600" dirty="0"/>
              <a:t>No hay conexión de agua disponible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/>
              <a:t>N</a:t>
            </a:r>
            <a:r>
              <a:rPr lang="es-ES" sz="1600" dirty="0"/>
              <a:t>o se permite gas ni fuego</a:t>
            </a:r>
            <a:r>
              <a:rPr lang="de-CH" sz="1600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CA57D-7C82-5A2F-3BAF-FAA50F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FF832AC-E350-4D39-B682-AC4C422BFF0E}"/>
              </a:ext>
            </a:extLst>
          </p:cNvPr>
          <p:cNvGrpSpPr/>
          <p:nvPr/>
        </p:nvGrpSpPr>
        <p:grpSpPr>
          <a:xfrm>
            <a:off x="9453446" y="2066187"/>
            <a:ext cx="2297681" cy="1618709"/>
            <a:chOff x="9453446" y="1656750"/>
            <a:chExt cx="2297681" cy="1618709"/>
          </a:xfrm>
        </p:grpSpPr>
        <p:sp>
          <p:nvSpPr>
            <p:cNvPr id="13" name="Rechteckige Legende 2">
              <a:extLst>
                <a:ext uri="{FF2B5EF4-FFF2-40B4-BE49-F238E27FC236}">
                  <a16:creationId xmlns:a16="http://schemas.microsoft.com/office/drawing/2014/main" id="{AC20DE83-1BAC-41A0-BB4E-1BE10BA3FCBC}"/>
                </a:ext>
              </a:extLst>
            </p:cNvPr>
            <p:cNvSpPr/>
            <p:nvPr/>
          </p:nvSpPr>
          <p:spPr>
            <a:xfrm>
              <a:off x="9453447" y="2060768"/>
              <a:ext cx="2297680" cy="1214691"/>
            </a:xfrm>
            <a:prstGeom prst="wedgeRectCallout">
              <a:avLst>
                <a:gd name="adj1" fmla="val -21681"/>
                <a:gd name="adj2" fmla="val -55852"/>
              </a:avLst>
            </a:prstGeom>
            <a:noFill/>
            <a:ln w="19050">
              <a:solidFill>
                <a:srgbClr val="70AD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113" lvl="1" algn="ctr"/>
              <a:r>
                <a:rPr lang="es-ES" sz="1600" dirty="0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Registre su Organización Nacional por correo electrónico </a:t>
              </a:r>
              <a:r>
                <a:rPr lang="fr-CH" sz="1600" dirty="0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program@jci-wc23.ch</a:t>
              </a:r>
            </a:p>
          </p:txBody>
        </p:sp>
        <p:sp>
          <p:nvSpPr>
            <p:cNvPr id="14" name="Inhaltsplatzhalter 2">
              <a:extLst>
                <a:ext uri="{FF2B5EF4-FFF2-40B4-BE49-F238E27FC236}">
                  <a16:creationId xmlns:a16="http://schemas.microsoft.com/office/drawing/2014/main" id="{B3D0D2E1-C175-43C3-936D-119434AEDCF8}"/>
                </a:ext>
              </a:extLst>
            </p:cNvPr>
            <p:cNvSpPr txBox="1">
              <a:spLocks/>
            </p:cNvSpPr>
            <p:nvPr/>
          </p:nvSpPr>
          <p:spPr>
            <a:xfrm>
              <a:off x="9453446" y="1656750"/>
              <a:ext cx="2297680" cy="2675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CH" sz="1600" b="1" dirty="0"/>
                <a:t>NEXT STEP</a:t>
              </a:r>
              <a:endParaRPr lang="de-CH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88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CA5008-1CA0-57B2-E95E-B45707D3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78224" y="-4359"/>
            <a:ext cx="9607302" cy="68623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 err="1"/>
              <a:t>Hospitaliad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76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1741A78-E5B5-4EFF-B959-85AB73C666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1741A78-E5B5-4EFF-B959-85AB73C666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DAB460D-B704-3E79-BEFA-3EC4E6DA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7" y="901700"/>
            <a:ext cx="10515600" cy="808035"/>
          </a:xfrm>
        </p:spPr>
        <p:txBody>
          <a:bodyPr vert="horz"/>
          <a:lstStyle/>
          <a:p>
            <a:r>
              <a:rPr lang="de-DE" dirty="0" err="1"/>
              <a:t>Hoteles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CA57D-7C82-5A2F-3BAF-FAA50F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868301-2B5C-CDF6-4D2B-E62A5D77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528" y="2060768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asa Hotel">
            <a:extLst>
              <a:ext uri="{FF2B5EF4-FFF2-40B4-BE49-F238E27FC236}">
                <a16:creationId xmlns:a16="http://schemas.microsoft.com/office/drawing/2014/main" id="{6372A051-4195-76D1-7159-F8BF1C33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248" y="2060768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2F4C183-35D5-E8AD-D0C0-E9473E3F79E4}"/>
              </a:ext>
            </a:extLst>
          </p:cNvPr>
          <p:cNvSpPr/>
          <p:nvPr/>
        </p:nvSpPr>
        <p:spPr>
          <a:xfrm>
            <a:off x="1240650" y="4655795"/>
            <a:ext cx="3774878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Courtyard</a:t>
            </a:r>
            <a:r>
              <a:rPr lang="fr-CH" b="1" dirty="0">
                <a:latin typeface="Helvetica Neue" panose="02000403000000020004" pitchFamily="2" charset="0"/>
                <a:ea typeface="Helvetica Neue" panose="02000403000000020004" pitchFamily="2" charset="0"/>
              </a:rPr>
              <a:t> Zurich North (HQ)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5BDDBB2-3329-BE15-C327-41F4C032BAC4}"/>
              </a:ext>
            </a:extLst>
          </p:cNvPr>
          <p:cNvSpPr/>
          <p:nvPr/>
        </p:nvSpPr>
        <p:spPr>
          <a:xfrm>
            <a:off x="1240650" y="5269988"/>
            <a:ext cx="3774878" cy="686312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/>
            <a:r>
              <a:rPr lang="es-ES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Habitación doble de uso individual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: CHF 229.-</a:t>
            </a:r>
          </a:p>
          <a:p>
            <a:pPr marL="82550"/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Habitación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doble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: CHF 254.-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863D97F-3F1E-C50A-B1D5-B4FDD8156569}"/>
              </a:ext>
            </a:extLst>
          </p:cNvPr>
          <p:cNvSpPr/>
          <p:nvPr/>
        </p:nvSpPr>
        <p:spPr>
          <a:xfrm>
            <a:off x="5286248" y="4655795"/>
            <a:ext cx="3774878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CH" b="1" dirty="0" err="1">
                <a:latin typeface="Helvetica Neue"/>
                <a:ea typeface="Helvetica Neue" panose="02000403000000020004" pitchFamily="2" charset="0"/>
              </a:rPr>
              <a:t>Acasa</a:t>
            </a:r>
            <a:r>
              <a:rPr lang="fr-CH" b="1" dirty="0">
                <a:latin typeface="Helvetica Neue"/>
                <a:ea typeface="Helvetica Neue" panose="02000403000000020004" pitchFamily="2" charset="0"/>
              </a:rPr>
              <a:t> Suites (Hotel </a:t>
            </a:r>
            <a:r>
              <a:rPr lang="fr-CH" b="1" dirty="0" err="1">
                <a:latin typeface="Helvetica Neue"/>
                <a:ea typeface="Helvetica Neue" panose="02000403000000020004" pitchFamily="2" charset="0"/>
              </a:rPr>
              <a:t>Senadores</a:t>
            </a:r>
            <a:r>
              <a:rPr lang="fr-CH" b="1" dirty="0">
                <a:latin typeface="Helvetica Neue"/>
                <a:ea typeface="Helvetica Neue" panose="02000403000000020004" pitchFamily="2" charset="0"/>
              </a:rPr>
              <a:t>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81B9AC8-D8AE-7A7C-57AD-191A760EE8E0}"/>
              </a:ext>
            </a:extLst>
          </p:cNvPr>
          <p:cNvSpPr/>
          <p:nvPr/>
        </p:nvSpPr>
        <p:spPr>
          <a:xfrm>
            <a:off x="5286248" y="5269988"/>
            <a:ext cx="3774878" cy="686312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/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CHF 235.- Lu-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Jue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(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por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habit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./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noche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)</a:t>
            </a:r>
          </a:p>
          <a:p>
            <a:pPr marL="82550"/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CHF 210.-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-Dom (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por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habit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./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noche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)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BDAAF78-7F75-6852-ADCB-6CA0AE4B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967" y="2060768"/>
            <a:ext cx="2414161" cy="38955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s-ES" sz="1800" dirty="0"/>
              <a:t>Se ha </a:t>
            </a:r>
            <a:r>
              <a:rPr lang="es-ES" sz="1800" dirty="0" err="1"/>
              <a:t>pre-reservado</a:t>
            </a:r>
            <a:r>
              <a:rPr lang="es-ES" sz="1800" dirty="0"/>
              <a:t> un total de </a:t>
            </a:r>
            <a:r>
              <a:rPr lang="es-ES" sz="1800" b="1" dirty="0"/>
              <a:t>2.800 </a:t>
            </a:r>
            <a:r>
              <a:rPr lang="es-ES" sz="1800" dirty="0"/>
              <a:t>habitaciones.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283703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Onlinemedien 2" title="JCI World Congress 2023 - Zurich Switzerland (TEASER)">
            <a:hlinkClick r:id="" action="ppaction://media"/>
            <a:extLst>
              <a:ext uri="{FF2B5EF4-FFF2-40B4-BE49-F238E27FC236}">
                <a16:creationId xmlns:a16="http://schemas.microsoft.com/office/drawing/2014/main" id="{431650B1-2C66-A9C2-F9F2-AC665A4DF8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7657" y="1254686"/>
            <a:ext cx="7696685" cy="43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642EE-26F7-680B-061F-7AC7099A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13089"/>
            <a:ext cx="10515600" cy="808035"/>
          </a:xfrm>
        </p:spPr>
        <p:txBody>
          <a:bodyPr/>
          <a:lstStyle/>
          <a:p>
            <a:r>
              <a:rPr lang="de-DE" dirty="0" err="1"/>
              <a:t>Más</a:t>
            </a:r>
            <a:r>
              <a:rPr lang="de-DE" dirty="0"/>
              <a:t> </a:t>
            </a:r>
            <a:r>
              <a:rPr lang="de-DE" dirty="0" err="1"/>
              <a:t>hoteles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A38BA-907D-50E1-7220-38AF8B97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19131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s-ES" sz="2400" dirty="0"/>
              <a:t>Aquí hay una lista de hoteles recomendados</a:t>
            </a:r>
            <a:r>
              <a:rPr lang="de-CH" sz="2400" dirty="0"/>
              <a:t>: </a:t>
            </a:r>
          </a:p>
          <a:p>
            <a:pPr marL="457200" lvl="1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CH" sz="2200" dirty="0">
                <a:hlinkClick r:id="rId3"/>
              </a:rPr>
              <a:t>https://www.jci-wc23.ch/accommodation-visa/</a:t>
            </a:r>
            <a:endParaRPr lang="de-CH" sz="22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de-CH" sz="105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s-ES" sz="2400" dirty="0" err="1"/>
              <a:t>Zürich</a:t>
            </a:r>
            <a:r>
              <a:rPr lang="es-ES" sz="2400" dirty="0"/>
              <a:t> </a:t>
            </a:r>
            <a:r>
              <a:rPr lang="es-ES" sz="2400" dirty="0" err="1"/>
              <a:t>Tourism</a:t>
            </a:r>
            <a:r>
              <a:rPr lang="es-ES" sz="2400" dirty="0"/>
              <a:t> atiende todas las consultas y también las reservas de grupos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s-ES" sz="2400" dirty="0"/>
              <a:t>Para cualquier consulta o solicitud estamos a su disposición</a:t>
            </a:r>
            <a:r>
              <a:rPr lang="de-CH" sz="2400" dirty="0"/>
              <a:t>:</a:t>
            </a:r>
          </a:p>
          <a:p>
            <a:pPr marL="457200" lvl="1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CH" sz="2200" dirty="0">
                <a:hlinkClick r:id="rId4"/>
              </a:rPr>
              <a:t>accommodation@jci-wc23.ch</a:t>
            </a:r>
            <a:endParaRPr lang="de-CH" sz="2200" dirty="0"/>
          </a:p>
          <a:p>
            <a:pPr>
              <a:spcBef>
                <a:spcPts val="1200"/>
              </a:spcBef>
            </a:pPr>
            <a:endParaRPr lang="de-CH" sz="2400" dirty="0"/>
          </a:p>
          <a:p>
            <a:pPr>
              <a:spcBef>
                <a:spcPts val="1200"/>
              </a:spcBef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57482-3B75-F8ED-3A69-77357980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27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5FC11-55F6-3331-5D93-42825B4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Concepto</a:t>
            </a:r>
            <a:r>
              <a:rPr lang="fr-CH" dirty="0"/>
              <a:t> de </a:t>
            </a:r>
            <a:r>
              <a:rPr lang="fr-CH" dirty="0" err="1"/>
              <a:t>alimentación</a:t>
            </a:r>
            <a:endParaRPr lang="fr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3FD0D7-7AA1-F68D-A465-59087A85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080814"/>
            <a:ext cx="644797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s-ES" sz="1800" dirty="0"/>
              <a:t>Tarjeta Lunch-</a:t>
            </a:r>
            <a:r>
              <a:rPr lang="es-ES" sz="1800" dirty="0" err="1"/>
              <a:t>Check</a:t>
            </a:r>
            <a:r>
              <a:rPr lang="es-ES" sz="1800" dirty="0"/>
              <a:t> con un crédito de CHF 80.- para todos los participantes </a:t>
            </a:r>
            <a:br>
              <a:rPr lang="fr-CH" sz="1800" dirty="0"/>
            </a:br>
            <a:r>
              <a:rPr lang="fr-CH" sz="1800" dirty="0"/>
              <a:t>(= CHF 20.- </a:t>
            </a:r>
            <a:r>
              <a:rPr lang="fr-CH" sz="1800" dirty="0" err="1"/>
              <a:t>por</a:t>
            </a:r>
            <a:r>
              <a:rPr lang="fr-CH" sz="1800" dirty="0"/>
              <a:t> </a:t>
            </a:r>
            <a:r>
              <a:rPr lang="fr-CH" sz="1800" dirty="0" err="1"/>
              <a:t>almuerzo</a:t>
            </a:r>
            <a:r>
              <a:rPr lang="fr-CH" sz="1800" dirty="0"/>
              <a:t>)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s-ES" sz="1800" dirty="0"/>
              <a:t>Unos 10.000 restaurantes aceptan Lunch-</a:t>
            </a:r>
            <a:r>
              <a:rPr lang="es-ES" sz="1800" dirty="0" err="1"/>
              <a:t>Check</a:t>
            </a:r>
            <a:r>
              <a:rPr lang="es-ES" sz="1800" dirty="0"/>
              <a:t> como forma de pago (1.800 restaurantes en Zúrich)</a:t>
            </a:r>
            <a:r>
              <a:rPr lang="fr-CH" sz="1800" dirty="0"/>
              <a:t> </a:t>
            </a:r>
            <a:r>
              <a:rPr lang="fr-CH" sz="1800" dirty="0">
                <a:sym typeface="Wingdings" pitchFamily="2" charset="2"/>
              </a:rPr>
              <a:t> </a:t>
            </a:r>
            <a:r>
              <a:rPr lang="es-ES" sz="1800" dirty="0">
                <a:sym typeface="Wingdings" pitchFamily="2" charset="2"/>
              </a:rPr>
              <a:t>¡ideal para excursiones de un día!</a:t>
            </a:r>
            <a:endParaRPr lang="fr-CH" sz="18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s-ES" sz="1800" dirty="0"/>
              <a:t>El almuerzo se servirá en la </a:t>
            </a:r>
            <a:r>
              <a:rPr lang="es-ES" sz="1800" dirty="0" err="1"/>
              <a:t>Messe</a:t>
            </a:r>
            <a:r>
              <a:rPr lang="es-ES" sz="1800" dirty="0"/>
              <a:t> </a:t>
            </a:r>
            <a:r>
              <a:rPr lang="es-ES" sz="1800" dirty="0" err="1"/>
              <a:t>Zurich</a:t>
            </a:r>
            <a:r>
              <a:rPr lang="es-ES" sz="1800" dirty="0"/>
              <a:t> (pago por cuenta propia / Lunch-</a:t>
            </a:r>
            <a:r>
              <a:rPr lang="es-ES" sz="1800" dirty="0" err="1"/>
              <a:t>Check</a:t>
            </a:r>
            <a:r>
              <a:rPr lang="es-ES" sz="1800" dirty="0"/>
              <a:t>).</a:t>
            </a:r>
            <a:endParaRPr lang="fr-CH" sz="18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s-ES" sz="1800" dirty="0"/>
              <a:t>Se ofrecerá un snack durante los programas de la tarde, estamos trabajando en un snack de medianoche también (no hay comidas completas).</a:t>
            </a:r>
            <a:endParaRPr lang="fr-CH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311E2-3732-EE64-F0F0-2ACC2664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AutoShape 2" descr="Schweizer Lunch-Check">
            <a:extLst>
              <a:ext uri="{FF2B5EF4-FFF2-40B4-BE49-F238E27FC236}">
                <a16:creationId xmlns:a16="http://schemas.microsoft.com/office/drawing/2014/main" id="{488C9B33-3AE2-C505-C4F5-13C2F2A85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FC4B60D-FB05-1129-150A-A72E8B73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027" y="2120900"/>
            <a:ext cx="27813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27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CA5008-1CA0-57B2-E95E-B45707D3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71750" y="15519"/>
            <a:ext cx="9620250" cy="68226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06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Tickets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12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857654A-A6EA-5DEE-43C1-7AFB51C28FEC}"/>
              </a:ext>
            </a:extLst>
          </p:cNvPr>
          <p:cNvSpPr/>
          <p:nvPr/>
        </p:nvSpPr>
        <p:spPr>
          <a:xfrm>
            <a:off x="1235527" y="2470563"/>
            <a:ext cx="2335618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Regular </a:t>
            </a:r>
            <a:r>
              <a:rPr lang="fr-CH" b="1" dirty="0" err="1">
                <a:latin typeface="Helvetica" pitchFamily="2" charset="0"/>
              </a:rPr>
              <a:t>Fee</a:t>
            </a:r>
            <a:endParaRPr lang="fr-CH" b="1" dirty="0">
              <a:latin typeface="Helvetica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1615D10-FD87-0D1F-AB0F-C17E23A86596}"/>
              </a:ext>
            </a:extLst>
          </p:cNvPr>
          <p:cNvSpPr/>
          <p:nvPr/>
        </p:nvSpPr>
        <p:spPr>
          <a:xfrm>
            <a:off x="1235527" y="3359211"/>
            <a:ext cx="2335618" cy="2112199"/>
          </a:xfrm>
          <a:prstGeom prst="rect">
            <a:avLst/>
          </a:prstGeom>
          <a:solidFill>
            <a:srgbClr val="668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b="1" dirty="0">
                <a:solidFill>
                  <a:schemeClr val="bg1"/>
                </a:solidFill>
                <a:latin typeface="Helvetica Neue" panose="02000503000000020004" pitchFamily="2" charset="0"/>
              </a:rPr>
              <a:t>$ 625.-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Hast </a:t>
            </a: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el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31 de Julio 2023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911FF64-AFE6-1553-3B8A-6CF76471533D}"/>
              </a:ext>
            </a:extLst>
          </p:cNvPr>
          <p:cNvSpPr/>
          <p:nvPr/>
        </p:nvSpPr>
        <p:spPr>
          <a:xfrm>
            <a:off x="3760382" y="2470563"/>
            <a:ext cx="2335618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Late</a:t>
            </a:r>
            <a:r>
              <a:rPr lang="fr-CH" b="1" dirty="0">
                <a:latin typeface="Helvetica" pitchFamily="2" charset="0"/>
              </a:rPr>
              <a:t> Bird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2FD8D1D-EC97-E3D2-E87A-A07746DC1251}"/>
              </a:ext>
            </a:extLst>
          </p:cNvPr>
          <p:cNvSpPr/>
          <p:nvPr/>
        </p:nvSpPr>
        <p:spPr>
          <a:xfrm>
            <a:off x="3760382" y="3359211"/>
            <a:ext cx="2335618" cy="2112199"/>
          </a:xfrm>
          <a:prstGeom prst="rect">
            <a:avLst/>
          </a:prstGeom>
          <a:solidFill>
            <a:srgbClr val="668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b="1" dirty="0">
                <a:solidFill>
                  <a:schemeClr val="bg1"/>
                </a:solidFill>
                <a:latin typeface="Helvetica Neue" panose="02000503000000020004" pitchFamily="2" charset="0"/>
              </a:rPr>
              <a:t>$ 675.-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Desde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el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1er </a:t>
            </a: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Agosto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2023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6F853-D513-1B4F-0F4A-7C9F1EBB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venta de billetes está abierta</a:t>
            </a:r>
            <a:endParaRPr lang="fr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5C8D69-7F4D-FCAD-8D12-60D051D5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2DDB2F5-E7D2-2539-E5FC-A97FA27A3CC4}"/>
              </a:ext>
            </a:extLst>
          </p:cNvPr>
          <p:cNvSpPr txBox="1">
            <a:spLocks/>
          </p:cNvSpPr>
          <p:nvPr/>
        </p:nvSpPr>
        <p:spPr>
          <a:xfrm>
            <a:off x="8600222" y="2114069"/>
            <a:ext cx="2297680" cy="26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CH" sz="1600" dirty="0"/>
          </a:p>
        </p:txBody>
      </p:sp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id="{925A5D53-F298-E292-AFF4-7F8A8BAE2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7205" r="7773" b="7205"/>
          <a:stretch/>
        </p:blipFill>
        <p:spPr bwMode="auto">
          <a:xfrm>
            <a:off x="8484243" y="2907740"/>
            <a:ext cx="2529638" cy="25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0F117FF-AD2A-8816-4675-8BDF3BD8B9A8}"/>
              </a:ext>
            </a:extLst>
          </p:cNvPr>
          <p:cNvSpPr txBox="1"/>
          <p:nvPr/>
        </p:nvSpPr>
        <p:spPr>
          <a:xfrm>
            <a:off x="8484243" y="5520602"/>
            <a:ext cx="252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dirty="0">
                <a:latin typeface="Helvetica Neue" panose="02000403000000020004" pitchFamily="2" charset="0"/>
                <a:ea typeface="Helvetica Neue" panose="02000403000000020004" pitchFamily="2" charset="0"/>
              </a:rPr>
              <a:t>jci-wc23.ch/</a:t>
            </a:r>
            <a:r>
              <a:rPr lang="de-CH" sz="1800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ticketing</a:t>
            </a:r>
            <a:endParaRPr lang="fr-CH" dirty="0"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9" name="Rechteckige Legende 2">
            <a:extLst>
              <a:ext uri="{FF2B5EF4-FFF2-40B4-BE49-F238E27FC236}">
                <a16:creationId xmlns:a16="http://schemas.microsoft.com/office/drawing/2014/main" id="{CCDB4394-9D2D-CE34-8FE9-D5ED0579BFD9}"/>
              </a:ext>
            </a:extLst>
          </p:cNvPr>
          <p:cNvSpPr/>
          <p:nvPr/>
        </p:nvSpPr>
        <p:spPr>
          <a:xfrm>
            <a:off x="8542233" y="1826921"/>
            <a:ext cx="2413659" cy="808035"/>
          </a:xfrm>
          <a:prstGeom prst="wedgeRectCallout">
            <a:avLst>
              <a:gd name="adj1" fmla="val -20493"/>
              <a:gd name="adj2" fmla="val 69040"/>
            </a:avLst>
          </a:prstGeom>
          <a:noFill/>
          <a:ln w="19050">
            <a:solidFill>
              <a:srgbClr val="70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CH" b="1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CONSIGA SU ENTRADA AHORA</a:t>
            </a:r>
            <a:endParaRPr lang="de-CH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82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6F853-D513-1B4F-0F4A-7C9F1EBB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VIP Package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5C8D69-7F4D-FCAD-8D12-60D051D5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A3AD655-6976-45BF-101A-AF309DE77E1D}"/>
              </a:ext>
            </a:extLst>
          </p:cNvPr>
          <p:cNvSpPr/>
          <p:nvPr/>
        </p:nvSpPr>
        <p:spPr>
          <a:xfrm>
            <a:off x="1235528" y="2470563"/>
            <a:ext cx="2335618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Paquete</a:t>
            </a:r>
            <a:r>
              <a:rPr lang="fr-CH" b="1" dirty="0">
                <a:latin typeface="Helvetica" pitchFamily="2" charset="0"/>
              </a:rPr>
              <a:t> VIP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3D806C-50C4-E5C4-C1AB-0AC073C15953}"/>
              </a:ext>
            </a:extLst>
          </p:cNvPr>
          <p:cNvSpPr/>
          <p:nvPr/>
        </p:nvSpPr>
        <p:spPr>
          <a:xfrm>
            <a:off x="1235528" y="3359211"/>
            <a:ext cx="2335618" cy="2112199"/>
          </a:xfrm>
          <a:prstGeom prst="rect">
            <a:avLst/>
          </a:prstGeom>
          <a:solidFill>
            <a:srgbClr val="668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CHF 400.-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CH" sz="1500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además</a:t>
            </a: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del </a:t>
            </a:r>
            <a:r>
              <a:rPr lang="de-CH" sz="1500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billete</a:t>
            </a: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F8400A-6F26-D698-1BA7-9C3C26DD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677" y="1906120"/>
            <a:ext cx="5142729" cy="4450230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/>
              <a:t>Fast Lane Check-In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ES" sz="1800" dirty="0"/>
              <a:t>Insignia VIP personalizada y línea directa VIP </a:t>
            </a:r>
            <a:r>
              <a:rPr lang="en-AU" sz="1800" dirty="0"/>
              <a:t>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ES" sz="1800" dirty="0"/>
              <a:t>Asientos reservados en primera fila para las ponencias principales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ES" sz="1800" dirty="0" err="1"/>
              <a:t>Meet&amp;Greet</a:t>
            </a:r>
            <a:r>
              <a:rPr lang="es-ES" sz="1800" dirty="0"/>
              <a:t> con determinados ponentes y artistas en la Sala VIP</a:t>
            </a:r>
            <a:endParaRPr lang="en-AU" sz="18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ES" sz="1800" dirty="0"/>
              <a:t>Acceso a la Sala VIP (</a:t>
            </a:r>
            <a:r>
              <a:rPr lang="es-ES" sz="1800" dirty="0" err="1"/>
              <a:t>networking</a:t>
            </a:r>
            <a:r>
              <a:rPr lang="es-ES" sz="1800" dirty="0"/>
              <a:t>, aperitivos y bebidas, guardarropa)</a:t>
            </a:r>
            <a:endParaRPr lang="en-AU" sz="18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ES" sz="1800" dirty="0"/>
              <a:t>Invitación a la recepción de patrocinadores y socios</a:t>
            </a:r>
            <a:endParaRPr lang="en-AU" sz="18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ES" sz="1800" b="1" dirty="0"/>
              <a:t>Edición limitada: Sólo 100 paquetes VIP disponibles </a:t>
            </a:r>
            <a:r>
              <a:rPr lang="en-AU" sz="1800" b="1" dirty="0">
                <a:sym typeface="Wingdings" pitchFamily="2" charset="2"/>
              </a:rPr>
              <a:t> </a:t>
            </a:r>
            <a:r>
              <a:rPr lang="es-ES" sz="1800" b="1" dirty="0">
                <a:sym typeface="Wingdings" pitchFamily="2" charset="2"/>
              </a:rPr>
              <a:t>Elija su número del 1 al 100</a:t>
            </a:r>
            <a:endParaRPr lang="en-AU" sz="1800" b="1" dirty="0"/>
          </a:p>
        </p:txBody>
      </p:sp>
      <p:pic>
        <p:nvPicPr>
          <p:cNvPr id="14" name="Picture 2" descr="QR Code">
            <a:extLst>
              <a:ext uri="{FF2B5EF4-FFF2-40B4-BE49-F238E27FC236}">
                <a16:creationId xmlns:a16="http://schemas.microsoft.com/office/drawing/2014/main" id="{22593A1C-0FE5-6541-5F61-2C2209CFE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7205" r="7773" b="7205"/>
          <a:stretch/>
        </p:blipFill>
        <p:spPr bwMode="auto">
          <a:xfrm>
            <a:off x="9131943" y="2907740"/>
            <a:ext cx="2529638" cy="25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AE8918C-A191-841C-F9EF-631EFCD48263}"/>
              </a:ext>
            </a:extLst>
          </p:cNvPr>
          <p:cNvSpPr txBox="1"/>
          <p:nvPr/>
        </p:nvSpPr>
        <p:spPr>
          <a:xfrm>
            <a:off x="9131943" y="5520602"/>
            <a:ext cx="252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800" dirty="0">
                <a:latin typeface="Helvetica Neue" panose="02000403000000020004" pitchFamily="2" charset="0"/>
                <a:ea typeface="Helvetica Neue" panose="02000403000000020004" pitchFamily="2" charset="0"/>
              </a:rPr>
              <a:t>jci-wc23.ch/</a:t>
            </a:r>
            <a:r>
              <a:rPr lang="de-CH" sz="1800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ticketing</a:t>
            </a:r>
            <a:endParaRPr lang="fr-CH" dirty="0"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6" name="Rechteckige Legende 2">
            <a:extLst>
              <a:ext uri="{FF2B5EF4-FFF2-40B4-BE49-F238E27FC236}">
                <a16:creationId xmlns:a16="http://schemas.microsoft.com/office/drawing/2014/main" id="{3E7E7C54-0A60-6F5E-8E05-883A1E3F79AD}"/>
              </a:ext>
            </a:extLst>
          </p:cNvPr>
          <p:cNvSpPr/>
          <p:nvPr/>
        </p:nvSpPr>
        <p:spPr>
          <a:xfrm>
            <a:off x="9189933" y="1663699"/>
            <a:ext cx="2413659" cy="971257"/>
          </a:xfrm>
          <a:prstGeom prst="wedgeRectCallout">
            <a:avLst>
              <a:gd name="adj1" fmla="val -20493"/>
              <a:gd name="adj2" fmla="val 69040"/>
            </a:avLst>
          </a:prstGeom>
          <a:noFill/>
          <a:ln w="19050">
            <a:solidFill>
              <a:srgbClr val="70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ES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Ventajas únicas para una experiencia única</a:t>
            </a:r>
            <a:endParaRPr lang="de-CH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14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A0016C23-E6F0-0C18-AE7E-A8947989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533792" y="-11151"/>
            <a:ext cx="9677870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07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45" y="415126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 err="1"/>
              <a:t>Razones</a:t>
            </a:r>
            <a:r>
              <a:rPr lang="de-DE" sz="4000" dirty="0"/>
              <a:t> </a:t>
            </a:r>
            <a:r>
              <a:rPr lang="de-DE" sz="4000" dirty="0" err="1"/>
              <a:t>para</a:t>
            </a:r>
            <a:r>
              <a:rPr lang="de-DE" sz="4000" dirty="0"/>
              <a:t> PARTICIPAR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272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38C2-86C3-FD5E-A25D-A0434F32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7" y="696922"/>
            <a:ext cx="10515600" cy="808035"/>
          </a:xfrm>
        </p:spPr>
        <p:txBody>
          <a:bodyPr>
            <a:normAutofit/>
          </a:bodyPr>
          <a:lstStyle/>
          <a:p>
            <a:r>
              <a:rPr lang="es-ES" sz="3200" dirty="0"/>
              <a:t>¿Por qué participar? ¿En qué le beneficia a USTED?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0119B-9493-2FEF-9795-BAEADB54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1831252"/>
            <a:ext cx="10515601" cy="48902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/>
              <a:t>¡Primer </a:t>
            </a:r>
            <a:r>
              <a:rPr lang="es-ES" sz="2400" dirty="0"/>
              <a:t>Congreso Mundial de la JCI </a:t>
            </a:r>
            <a:r>
              <a:rPr lang="es-ES" sz="2400" b="1" dirty="0"/>
              <a:t>en persona </a:t>
            </a:r>
            <a:r>
              <a:rPr lang="es-ES" sz="2400" dirty="0"/>
              <a:t>desde Tallin </a:t>
            </a:r>
            <a:r>
              <a:rPr lang="es-ES" sz="2400" b="1" dirty="0"/>
              <a:t>! </a:t>
            </a:r>
            <a:r>
              <a:rPr lang="en-GB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n-GB" sz="2400" b="1" dirty="0" err="1"/>
              <a:t>Precio</a:t>
            </a:r>
            <a:r>
              <a:rPr lang="en-GB" sz="2400" b="1" dirty="0"/>
              <a:t> del </a:t>
            </a:r>
            <a:r>
              <a:rPr lang="en-GB" sz="2400" b="1" dirty="0" err="1"/>
              <a:t>billete</a:t>
            </a:r>
            <a:r>
              <a:rPr lang="en-GB" sz="2400" b="1" dirty="0"/>
              <a:t> </a:t>
            </a:r>
            <a:r>
              <a:rPr lang="en-GB" sz="2400" dirty="0"/>
              <a:t>= </a:t>
            </a:r>
            <a:r>
              <a:rPr lang="es-ES" sz="2400" b="1" dirty="0"/>
              <a:t>sólo 100 USD más </a:t>
            </a:r>
            <a:r>
              <a:rPr lang="es-ES" sz="2400" dirty="0"/>
              <a:t>que una entrada para la Conferencia Europea de la JCI, pero dura </a:t>
            </a:r>
            <a:r>
              <a:rPr lang="es-ES" sz="2400" b="1" dirty="0"/>
              <a:t>1 día más</a:t>
            </a:r>
            <a:r>
              <a:rPr lang="es-ES" sz="2400" dirty="0"/>
              <a:t>, es decir, 1 día más lleno de un </a:t>
            </a:r>
            <a:r>
              <a:rPr lang="es-ES" sz="2400" b="1" dirty="0"/>
              <a:t>programa fantástico </a:t>
            </a:r>
            <a:r>
              <a:rPr lang="es-ES" sz="2400" dirty="0"/>
              <a:t>y una </a:t>
            </a:r>
            <a:r>
              <a:rPr lang="es-ES" sz="2400" b="1" dirty="0"/>
              <a:t>fiesta increíble </a:t>
            </a:r>
            <a:r>
              <a:rPr lang="es-ES" sz="2400" dirty="0"/>
              <a:t>más.</a:t>
            </a:r>
            <a:endParaRPr lang="en-GB" sz="2400" b="1" dirty="0"/>
          </a:p>
          <a:p>
            <a:pPr>
              <a:lnSpc>
                <a:spcPct val="150000"/>
              </a:lnSpc>
            </a:pPr>
            <a:r>
              <a:rPr lang="en-GB" sz="2400" dirty="0"/>
              <a:t>Zurich = </a:t>
            </a:r>
            <a:r>
              <a:rPr lang="es-ES" sz="2400" b="1" dirty="0"/>
              <a:t> fácil de llegar </a:t>
            </a:r>
            <a:r>
              <a:rPr lang="es-ES" sz="2400" dirty="0"/>
              <a:t>desde los países de </a:t>
            </a:r>
            <a:r>
              <a:rPr lang="es-ES" sz="2400" b="1" dirty="0"/>
              <a:t>Europa </a:t>
            </a:r>
            <a:r>
              <a:rPr lang="es-ES" sz="2400" dirty="0"/>
              <a:t>(gastos de viaje más baratos que, por ejemplo, un CM en Asia)</a:t>
            </a:r>
            <a:endParaRPr lang="en-C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80E53-E34B-B304-2C5C-4C7CF8FF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973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38C2-86C3-FD5E-A25D-A0434F32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7" y="714851"/>
            <a:ext cx="10515600" cy="808035"/>
          </a:xfrm>
        </p:spPr>
        <p:txBody>
          <a:bodyPr>
            <a:normAutofit/>
          </a:bodyPr>
          <a:lstStyle/>
          <a:p>
            <a:r>
              <a:rPr lang="es-ES" sz="3200" dirty="0"/>
              <a:t>¿Por qué participar? ¿En qué le beneficia a USTED?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0119B-9493-2FEF-9795-BAEADB54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1721224"/>
            <a:ext cx="10148253" cy="430305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>Aeropuerto de Zúrich y zona de conferencias = </a:t>
            </a:r>
            <a:r>
              <a:rPr lang="es-ES" sz="2400" b="1" dirty="0"/>
              <a:t>bien conectado </a:t>
            </a:r>
            <a:r>
              <a:rPr lang="es-ES" sz="2400" dirty="0"/>
              <a:t>por </a:t>
            </a:r>
            <a:r>
              <a:rPr lang="es-ES" sz="2400" b="1" dirty="0"/>
              <a:t>transporte público</a:t>
            </a:r>
            <a:endParaRPr lang="en-GB" sz="2400" b="1" dirty="0"/>
          </a:p>
          <a:p>
            <a:pPr>
              <a:lnSpc>
                <a:spcPct val="150000"/>
              </a:lnSpc>
            </a:pPr>
            <a:r>
              <a:rPr lang="es-ES" sz="2400" dirty="0"/>
              <a:t>Les </a:t>
            </a:r>
            <a:r>
              <a:rPr lang="es-ES" sz="2400" dirty="0" err="1"/>
              <a:t>estámos</a:t>
            </a:r>
            <a:r>
              <a:rPr lang="es-ES" sz="2400" dirty="0"/>
              <a:t> consiguiendo un </a:t>
            </a:r>
            <a:r>
              <a:rPr lang="es-ES" sz="2400" b="1" dirty="0"/>
              <a:t>buen precio </a:t>
            </a:r>
            <a:r>
              <a:rPr lang="es-ES" sz="2400" dirty="0"/>
              <a:t>en </a:t>
            </a:r>
            <a:r>
              <a:rPr lang="es-ES" sz="2400" b="1" dirty="0"/>
              <a:t>transporte público </a:t>
            </a:r>
            <a:r>
              <a:rPr lang="es-ES" sz="2400" dirty="0"/>
              <a:t>y </a:t>
            </a:r>
            <a:r>
              <a:rPr lang="es-ES" sz="2400" b="1" dirty="0"/>
              <a:t>taxis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El </a:t>
            </a:r>
            <a:r>
              <a:rPr lang="es-ES" sz="2400" b="1" dirty="0" err="1"/>
              <a:t>voucher</a:t>
            </a:r>
            <a:r>
              <a:rPr lang="es-ES" sz="2400" dirty="0"/>
              <a:t> para el </a:t>
            </a:r>
            <a:r>
              <a:rPr lang="es-ES" sz="2400" b="1" dirty="0"/>
              <a:t>almuerzo</a:t>
            </a:r>
            <a:r>
              <a:rPr lang="es-ES" sz="2400" dirty="0"/>
              <a:t> se puede utilizar en </a:t>
            </a:r>
            <a:r>
              <a:rPr lang="es-ES" sz="2400" b="1" dirty="0"/>
              <a:t>más de 10.000 restaurantes </a:t>
            </a:r>
            <a:r>
              <a:rPr lang="es-ES" sz="2400" dirty="0"/>
              <a:t>diferentes en </a:t>
            </a:r>
            <a:r>
              <a:rPr lang="es-ES" sz="2400" b="1" dirty="0"/>
              <a:t>Suiza</a:t>
            </a:r>
            <a:r>
              <a:rPr lang="es-ES" sz="2400" dirty="0"/>
              <a:t>. </a:t>
            </a:r>
            <a:r>
              <a:rPr lang="en-GB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s-ES" sz="2400" b="1" dirty="0"/>
              <a:t>Increíbles actividades de ocio </a:t>
            </a:r>
            <a:r>
              <a:rPr lang="es-ES" sz="2400" dirty="0"/>
              <a:t>que sólo podrás hacer como participante de la JCI WC</a:t>
            </a:r>
            <a:r>
              <a:rPr lang="es-ES" sz="2400" b="1" dirty="0"/>
              <a:t>.</a:t>
            </a:r>
            <a:endParaRPr lang="en-GB" sz="2400" dirty="0"/>
          </a:p>
          <a:p>
            <a:endParaRPr lang="en-C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80E53-E34B-B304-2C5C-4C7CF8FF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71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Himmel, draußen, Szene enthält.&#10;&#10;Automatisch generierte Beschreibung">
            <a:extLst>
              <a:ext uri="{FF2B5EF4-FFF2-40B4-BE49-F238E27FC236}">
                <a16:creationId xmlns:a16="http://schemas.microsoft.com/office/drawing/2014/main" id="{ADBE5C40-9CB1-3C1A-601A-D5B7507D55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28" y="0"/>
            <a:ext cx="10285671" cy="68571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08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07" y="4148425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 err="1"/>
              <a:t>Promoción</a:t>
            </a:r>
            <a:r>
              <a:rPr lang="de-DE" sz="4000" dirty="0"/>
              <a:t> y </a:t>
            </a:r>
            <a:r>
              <a:rPr lang="de-DE" sz="4000" dirty="0" err="1"/>
              <a:t>compromiso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D0A22-0A88-D35B-1BEA-C780CF0A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Country Management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86007-54C7-2E4A-DCC1-A94049CC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err="1"/>
              <a:t>Pónte</a:t>
            </a:r>
            <a:r>
              <a:rPr lang="es-ES" sz="2400" dirty="0"/>
              <a:t> en contacto con nosotros a través del correo electrónico </a:t>
            </a:r>
            <a:r>
              <a:rPr lang="es-ES" sz="2400" dirty="0">
                <a:hlinkClick r:id="rId2"/>
              </a:rPr>
              <a:t>countries@jci-wc23.ch</a:t>
            </a:r>
            <a:r>
              <a:rPr lang="es-ES" sz="2400" dirty="0"/>
              <a:t> y localiza a tu Country Manager </a:t>
            </a:r>
            <a:r>
              <a:rPr lang="fr-CH" sz="2400" dirty="0"/>
              <a:t> </a:t>
            </a:r>
          </a:p>
          <a:p>
            <a:r>
              <a:rPr lang="es-ES" sz="2400" dirty="0"/>
              <a:t>Si necesitas más información o ayuda, ponte en contacto con el responsable de tu país.</a:t>
            </a:r>
          </a:p>
          <a:p>
            <a:pPr marL="0" indent="0">
              <a:buNone/>
            </a:pPr>
            <a:endParaRPr lang="fr-CH" sz="2400" dirty="0"/>
          </a:p>
          <a:p>
            <a:r>
              <a:rPr lang="es-ES" sz="2400" dirty="0"/>
              <a:t>No dudes en invitarnos a tu Conferencia Nacional o a cualquier otro acto nacional emblemático. Estaremos encantados de presentar el Congreso Mundial a tus afiliados.</a:t>
            </a:r>
            <a:endParaRPr lang="fr-CH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6FD5FA-37C2-2384-240E-1ECA0CF2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72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4BE34C-6C5E-AE1F-E714-DA997146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20" y="0"/>
            <a:ext cx="10197459" cy="6798306"/>
          </a:xfrm>
          <a:prstGeom prst="rect">
            <a:avLst/>
          </a:prstGeom>
        </p:spPr>
      </p:pic>
      <p:pic>
        <p:nvPicPr>
          <p:cNvPr id="7" name="Grafik 6" descr="Ein Bild, das Himmel, draußen, Wasser, Berg enthält.&#10;&#10;Automatisch generierte Beschreibung">
            <a:extLst>
              <a:ext uri="{FF2B5EF4-FFF2-40B4-BE49-F238E27FC236}">
                <a16:creationId xmlns:a16="http://schemas.microsoft.com/office/drawing/2014/main" id="{73071AE2-8362-4B62-2C94-5C54F572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76" y="-11151"/>
            <a:ext cx="9678703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45" y="3984812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Bienvenido a </a:t>
            </a:r>
            <a:r>
              <a:rPr lang="de-DE" sz="4000" dirty="0" err="1"/>
              <a:t>Zúrich</a:t>
            </a:r>
            <a:r>
              <a:rPr lang="de-DE" sz="4000" dirty="0"/>
              <a:t> &amp; </a:t>
            </a:r>
            <a:r>
              <a:rPr lang="de-DE" sz="4000" dirty="0" err="1"/>
              <a:t>Suiza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3</a:t>
            </a:fld>
            <a:endParaRPr lang="de-D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8A2B6D-B484-82A2-5BBD-E78019EEC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2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8CC89-2CCC-4F28-6A82-05ABE3A1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1252733"/>
            <a:ext cx="4860472" cy="8080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dirty="0"/>
              <a:t>¡Conviértete en promotor del Congreso Mundial de la JCI 2023!</a:t>
            </a:r>
            <a:endParaRPr lang="fr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0C818F-BC3D-910F-742D-379C10F0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759240"/>
            <a:ext cx="4758872" cy="256492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1800" dirty="0" err="1"/>
              <a:t>Consigue</a:t>
            </a:r>
            <a:r>
              <a:rPr lang="fr-CH" sz="1800" dirty="0"/>
              <a:t> tu </a:t>
            </a:r>
            <a:r>
              <a:rPr lang="fr-CH" sz="1800" dirty="0" err="1"/>
              <a:t>billete</a:t>
            </a:r>
            <a:endParaRPr lang="fr-CH" sz="18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1800" dirty="0" err="1"/>
              <a:t>Sácate</a:t>
            </a:r>
            <a:r>
              <a:rPr lang="fr-CH" sz="1800" dirty="0"/>
              <a:t> un selfie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/>
              <a:t>Publica tu foto en las redes sociales y nomina ( marca) a otros 5 miembros para que también consigan su billete</a:t>
            </a:r>
            <a:endParaRPr lang="fr-CH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0449E7-6758-8E52-898D-FD852ABE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6" name="Grafik 5" descr="Ein Bild, das Text, Person, Schild enthält.&#10;&#10;Automatisch generierte Beschreibung">
            <a:extLst>
              <a:ext uri="{FF2B5EF4-FFF2-40B4-BE49-F238E27FC236}">
                <a16:creationId xmlns:a16="http://schemas.microsoft.com/office/drawing/2014/main" id="{D125B326-6980-679D-172E-2B766AB87D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85" y="1069157"/>
            <a:ext cx="3905250" cy="520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306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4B7F9-5A97-8979-3EAA-FF6F35A1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13089"/>
            <a:ext cx="10515600" cy="808035"/>
          </a:xfrm>
        </p:spPr>
        <p:txBody>
          <a:bodyPr/>
          <a:lstStyle/>
          <a:p>
            <a:r>
              <a:rPr lang="de-DE" dirty="0" err="1"/>
              <a:t>Mantente</a:t>
            </a:r>
            <a:r>
              <a:rPr lang="de-DE" dirty="0"/>
              <a:t> </a:t>
            </a:r>
            <a:r>
              <a:rPr lang="de-DE" dirty="0" err="1"/>
              <a:t>informado</a:t>
            </a:r>
            <a:r>
              <a:rPr lang="de-DE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AAEB8-2A9C-ED37-AA9A-BCE939ACC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080814"/>
            <a:ext cx="6308272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s-ES" sz="2400" dirty="0"/>
              <a:t>Regístrate para recibir el boletín y obtener más información:</a:t>
            </a:r>
            <a:r>
              <a:rPr lang="de-CH" sz="2400" dirty="0"/>
              <a:t> </a:t>
            </a:r>
            <a:r>
              <a:rPr lang="de-CH" sz="2400" dirty="0">
                <a:hlinkClick r:id="rId3"/>
              </a:rPr>
              <a:t>www.jci-wc23.ch/</a:t>
            </a:r>
            <a:r>
              <a:rPr lang="de-CH" sz="2400" dirty="0"/>
              <a:t> </a:t>
            </a:r>
          </a:p>
          <a:p>
            <a:pPr>
              <a:spcBef>
                <a:spcPts val="1800"/>
              </a:spcBef>
            </a:pPr>
            <a:r>
              <a:rPr lang="es-ES" sz="2400" dirty="0"/>
              <a:t>Mantente en contacto con nosotros</a:t>
            </a:r>
            <a:r>
              <a:rPr lang="de-CH" sz="2400" dirty="0"/>
              <a:t>! </a:t>
            </a:r>
            <a:r>
              <a:rPr lang="de-CH" sz="2400" dirty="0" err="1"/>
              <a:t>Síganos</a:t>
            </a:r>
            <a:r>
              <a:rPr lang="de-CH" sz="2400" dirty="0"/>
              <a:t> en Instagram @jciwc2023</a:t>
            </a:r>
          </a:p>
          <a:p>
            <a:pPr>
              <a:spcBef>
                <a:spcPts val="1800"/>
              </a:spcBef>
            </a:pPr>
            <a:r>
              <a:rPr lang="de-CH" sz="2400" dirty="0"/>
              <a:t>¿</a:t>
            </a:r>
            <a:r>
              <a:rPr lang="de-CH" sz="2400" dirty="0" err="1"/>
              <a:t>Preguntas</a:t>
            </a:r>
            <a:r>
              <a:rPr lang="de-CH" sz="2400" dirty="0"/>
              <a:t>? </a:t>
            </a:r>
            <a:r>
              <a:rPr lang="de-CH" sz="2400" dirty="0">
                <a:hlinkClick r:id="rId4"/>
              </a:rPr>
              <a:t>hello@jci-wc23.ch</a:t>
            </a:r>
            <a:endParaRPr lang="de-CH" sz="2400" dirty="0"/>
          </a:p>
          <a:p>
            <a:pPr marL="0" indent="0">
              <a:spcBef>
                <a:spcPts val="1800"/>
              </a:spcBef>
              <a:buNone/>
            </a:pPr>
            <a:endParaRPr lang="de-CH" dirty="0"/>
          </a:p>
          <a:p>
            <a:pPr>
              <a:spcBef>
                <a:spcPts val="1800"/>
              </a:spcBef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663F39-609B-33AD-DA26-14D76586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5" name="Picture 2" descr="KEEP CALM AND BUY YOUR TICKET Poster | puntoticket | Keep ...">
            <a:extLst>
              <a:ext uri="{FF2B5EF4-FFF2-40B4-BE49-F238E27FC236}">
                <a16:creationId xmlns:a16="http://schemas.microsoft.com/office/drawing/2014/main" id="{E60DA79F-7A08-9E61-88B7-C0713C7A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86" y="1527554"/>
            <a:ext cx="3259622" cy="38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C39A0B00-E47A-500F-345E-BB8447B8D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82" y="4674626"/>
            <a:ext cx="1401580" cy="1401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5F888-046D-E08E-790B-628700A5A9FF}"/>
              </a:ext>
            </a:extLst>
          </p:cNvPr>
          <p:cNvSpPr txBox="1"/>
          <p:nvPr/>
        </p:nvSpPr>
        <p:spPr>
          <a:xfrm>
            <a:off x="1235528" y="6068983"/>
            <a:ext cx="127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Facebook</a:t>
            </a:r>
            <a:endParaRPr lang="en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BFF2D6-A52D-821B-D94E-5A596DA1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94463" y="4674626"/>
            <a:ext cx="1401580" cy="1401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9836B2-3F13-7B6D-A0FA-2A39B422BB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69784" y="4683564"/>
            <a:ext cx="1401580" cy="1401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443934-1090-8672-35E6-9170D9788874}"/>
              </a:ext>
            </a:extLst>
          </p:cNvPr>
          <p:cNvSpPr txBox="1"/>
          <p:nvPr/>
        </p:nvSpPr>
        <p:spPr>
          <a:xfrm>
            <a:off x="3202656" y="6105249"/>
            <a:ext cx="127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Instagram</a:t>
            </a:r>
            <a:endParaRPr lang="en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1FBE64-C334-AF86-D83C-3003C47172B6}"/>
              </a:ext>
            </a:extLst>
          </p:cNvPr>
          <p:cNvSpPr txBox="1"/>
          <p:nvPr/>
        </p:nvSpPr>
        <p:spPr>
          <a:xfrm>
            <a:off x="5321689" y="6105249"/>
            <a:ext cx="127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LinkedIn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50006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draußen, Himmel, Szene enthält.&#10;&#10;Automatisch generierte Beschreibung">
            <a:extLst>
              <a:ext uri="{FF2B5EF4-FFF2-40B4-BE49-F238E27FC236}">
                <a16:creationId xmlns:a16="http://schemas.microsoft.com/office/drawing/2014/main" id="{5CF195D8-24D6-716D-8AAB-F745D8E997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-1"/>
            <a:ext cx="10248899" cy="68580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 err="1"/>
              <a:t>Equipo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297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48C1A4F-6031-41EE-8D81-1EEDD74EF1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73" imgH="473" progId="TCLayout.ActiveDocument.1">
                  <p:embed/>
                </p:oleObj>
              </mc:Choice>
              <mc:Fallback>
                <p:oleObj name="think-cell Folie" r:id="rId4" imgW="473" imgH="47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48C1A4F-6031-41EE-8D81-1EEDD74EF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914A8E-1D6E-49C1-92D7-2123980F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33</a:t>
            </a:fld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A067F63-38C0-40C7-983F-0E85C4BF3D77}"/>
              </a:ext>
            </a:extLst>
          </p:cNvPr>
          <p:cNvCxnSpPr>
            <a:cxnSpLocks/>
            <a:stCxn id="14" idx="2"/>
            <a:endCxn id="25" idx="0"/>
          </p:cNvCxnSpPr>
          <p:nvPr/>
        </p:nvCxnSpPr>
        <p:spPr>
          <a:xfrm>
            <a:off x="2925996" y="3276461"/>
            <a:ext cx="0" cy="17659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BE7646B-55C7-4C11-8389-F454F66FAC62}"/>
              </a:ext>
            </a:extLst>
          </p:cNvPr>
          <p:cNvCxnSpPr>
            <a:cxnSpLocks/>
            <a:stCxn id="15" idx="2"/>
            <a:endCxn id="48" idx="0"/>
          </p:cNvCxnSpPr>
          <p:nvPr/>
        </p:nvCxnSpPr>
        <p:spPr>
          <a:xfrm flipH="1">
            <a:off x="4651237" y="3276461"/>
            <a:ext cx="1" cy="28113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18BB9FA-820F-4130-BB9C-40B5BAAC84B3}"/>
              </a:ext>
            </a:extLst>
          </p:cNvPr>
          <p:cNvCxnSpPr>
            <a:cxnSpLocks/>
            <a:stCxn id="36" idx="2"/>
            <a:endCxn id="3" idx="0"/>
          </p:cNvCxnSpPr>
          <p:nvPr/>
        </p:nvCxnSpPr>
        <p:spPr>
          <a:xfrm>
            <a:off x="6380465" y="3271902"/>
            <a:ext cx="0" cy="281587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6AF1B2-F129-4029-870F-A5D5E2A0A9CD}"/>
              </a:ext>
            </a:extLst>
          </p:cNvPr>
          <p:cNvCxnSpPr>
            <a:cxnSpLocks/>
            <a:stCxn id="55" idx="2"/>
            <a:endCxn id="37" idx="0"/>
          </p:cNvCxnSpPr>
          <p:nvPr/>
        </p:nvCxnSpPr>
        <p:spPr>
          <a:xfrm>
            <a:off x="8097968" y="3276460"/>
            <a:ext cx="0" cy="124333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F001128-649A-4E5C-847B-DBEAE20CA6B3}"/>
              </a:ext>
            </a:extLst>
          </p:cNvPr>
          <p:cNvCxnSpPr>
            <a:cxnSpLocks/>
            <a:stCxn id="47" idx="2"/>
            <a:endCxn id="27" idx="0"/>
          </p:cNvCxnSpPr>
          <p:nvPr/>
        </p:nvCxnSpPr>
        <p:spPr>
          <a:xfrm>
            <a:off x="9826966" y="3274945"/>
            <a:ext cx="0" cy="124485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546F9072-AB1C-4258-A55F-2279A178496F}"/>
              </a:ext>
            </a:extLst>
          </p:cNvPr>
          <p:cNvSpPr/>
          <p:nvPr/>
        </p:nvSpPr>
        <p:spPr>
          <a:xfrm>
            <a:off x="0" y="0"/>
            <a:ext cx="1914189" cy="5459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Helvetica Neue" panose="02000503000000020004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6D373BB-37D7-4DF6-80D0-24DB6A294E1D}"/>
              </a:ext>
            </a:extLst>
          </p:cNvPr>
          <p:cNvCxnSpPr>
            <a:cxnSpLocks/>
            <a:stCxn id="16" idx="2"/>
            <a:endCxn id="76" idx="0"/>
          </p:cNvCxnSpPr>
          <p:nvPr/>
        </p:nvCxnSpPr>
        <p:spPr>
          <a:xfrm>
            <a:off x="1196769" y="3276461"/>
            <a:ext cx="0" cy="228526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8FA830F5-E2BE-4161-80F2-8BC95E4E3B2C}"/>
              </a:ext>
            </a:extLst>
          </p:cNvPr>
          <p:cNvSpPr/>
          <p:nvPr/>
        </p:nvSpPr>
        <p:spPr>
          <a:xfrm>
            <a:off x="495996" y="654104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COC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Gloria Betschart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F19C189-276E-49D5-82B7-624C5884FF71}"/>
              </a:ext>
            </a:extLst>
          </p:cNvPr>
          <p:cNvSpPr/>
          <p:nvPr/>
        </p:nvSpPr>
        <p:spPr>
          <a:xfrm>
            <a:off x="2205996" y="2808461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Program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André Hess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EA74D3-2D04-4F6D-A0D4-A008BD0C8819}"/>
              </a:ext>
            </a:extLst>
          </p:cNvPr>
          <p:cNvSpPr/>
          <p:nvPr/>
        </p:nvSpPr>
        <p:spPr>
          <a:xfrm>
            <a:off x="3931238" y="2808461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MarCom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Flavio Niederhauser Martina Häberle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979A8CB-4C06-4B64-8B12-53178ABD69AB}"/>
              </a:ext>
            </a:extLst>
          </p:cNvPr>
          <p:cNvSpPr/>
          <p:nvPr/>
        </p:nvSpPr>
        <p:spPr>
          <a:xfrm>
            <a:off x="476769" y="2808461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Sponsoring 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Chris Baeriswyl (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a.i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.)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JB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Helip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67038DE-C48F-4156-AD66-E59C86C8D827}"/>
              </a:ext>
            </a:extLst>
          </p:cNvPr>
          <p:cNvSpPr/>
          <p:nvPr/>
        </p:nvSpPr>
        <p:spPr>
          <a:xfrm>
            <a:off x="476769" y="5040202"/>
            <a:ext cx="1440000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Restaurants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BD10B02-8D19-4726-9490-D32CEB9E8C1A}"/>
              </a:ext>
            </a:extLst>
          </p:cNvPr>
          <p:cNvSpPr/>
          <p:nvPr/>
        </p:nvSpPr>
        <p:spPr>
          <a:xfrm>
            <a:off x="495996" y="1184491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Legal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Counsel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Pascal Zysset &amp; Corina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Peiry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A756ACE-2C74-44E8-ABF2-C6F998A9C73A}"/>
              </a:ext>
            </a:extLst>
          </p:cNvPr>
          <p:cNvSpPr/>
          <p:nvPr/>
        </p:nvSpPr>
        <p:spPr>
          <a:xfrm>
            <a:off x="2310857" y="1750249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COC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Advisor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Marco Hauger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3646D78-BD1B-42FD-A038-2998338D3DA7}"/>
              </a:ext>
            </a:extLst>
          </p:cNvPr>
          <p:cNvSpPr/>
          <p:nvPr/>
        </p:nvSpPr>
        <p:spPr>
          <a:xfrm>
            <a:off x="495996" y="1750249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Finance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Sven Steger &amp; Kevin Villa</a:t>
            </a:r>
            <a:b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Thomas Zenner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DAD339-43C5-4148-A0C3-F418FF4ABA14}"/>
              </a:ext>
            </a:extLst>
          </p:cNvPr>
          <p:cNvSpPr/>
          <p:nvPr/>
        </p:nvSpPr>
        <p:spPr>
          <a:xfrm>
            <a:off x="2205996" y="347789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>
                <a:solidFill>
                  <a:schemeClr val="bg1"/>
                </a:solidFill>
                <a:latin typeface="Helvetica Neue" panose="02000503000000020004"/>
              </a:rPr>
              <a:t>JCI Senate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Tanja Geiger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CFA2B01-89E2-42D8-B794-7C6B7D6E2F23}"/>
              </a:ext>
            </a:extLst>
          </p:cNvPr>
          <p:cNvSpPr/>
          <p:nvPr/>
        </p:nvSpPr>
        <p:spPr>
          <a:xfrm>
            <a:off x="2205996" y="399941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Official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Simone Glarner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513C1F4-2D34-4998-8BD3-05E96CCA5C11}"/>
              </a:ext>
            </a:extLst>
          </p:cNvPr>
          <p:cNvSpPr/>
          <p:nvPr/>
        </p:nvSpPr>
        <p:spPr>
          <a:xfrm>
            <a:off x="2205996" y="452093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Trainings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Santo Costanza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3CF93F2-1AFE-42D7-A43B-F07BCAE8AED2}"/>
              </a:ext>
            </a:extLst>
          </p:cNvPr>
          <p:cNvSpPr/>
          <p:nvPr/>
        </p:nvSpPr>
        <p:spPr>
          <a:xfrm>
            <a:off x="2205996" y="504245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Leisure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Matthias Berger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67EB3AB-1758-42D2-B756-FCF88074982D}"/>
              </a:ext>
            </a:extLst>
          </p:cNvPr>
          <p:cNvSpPr/>
          <p:nvPr/>
        </p:nvSpPr>
        <p:spPr>
          <a:xfrm>
            <a:off x="3931237" y="556511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Merchandising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Martina Häberle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024DE3A-F66E-4F96-BF07-190635BD6FE3}"/>
              </a:ext>
            </a:extLst>
          </p:cNvPr>
          <p:cNvSpPr/>
          <p:nvPr/>
        </p:nvSpPr>
        <p:spPr>
          <a:xfrm>
            <a:off x="9106966" y="451979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VISA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Hans Schubiger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13C7E2D-2C2E-49AE-9BA9-4304E9E3092C}"/>
              </a:ext>
            </a:extLst>
          </p:cNvPr>
          <p:cNvSpPr/>
          <p:nvPr/>
        </p:nvSpPr>
        <p:spPr>
          <a:xfrm>
            <a:off x="3931237" y="5044186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Web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Martina Häberle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8AA463C-1DBC-4A77-B62C-3911B2B07EFB}"/>
              </a:ext>
            </a:extLst>
          </p:cNvPr>
          <p:cNvSpPr/>
          <p:nvPr/>
        </p:nvSpPr>
        <p:spPr>
          <a:xfrm>
            <a:off x="5660465" y="399713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Technical Equipment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David Marti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00596A2-2500-4ED5-9952-68CDECBE2A8B}"/>
              </a:ext>
            </a:extLst>
          </p:cNvPr>
          <p:cNvSpPr/>
          <p:nvPr/>
        </p:nvSpPr>
        <p:spPr>
          <a:xfrm>
            <a:off x="5660465" y="5042459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GA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  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88E98B7-E3F6-4242-B413-951A70FBEB5A}"/>
              </a:ext>
            </a:extLst>
          </p:cNvPr>
          <p:cNvSpPr/>
          <p:nvPr/>
        </p:nvSpPr>
        <p:spPr>
          <a:xfrm>
            <a:off x="7377968" y="347751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Rooms / Hotels</a:t>
            </a:r>
          </a:p>
          <a:p>
            <a:pPr algn="ctr"/>
            <a:r>
              <a:rPr lang="de-CH" sz="1000">
                <a:solidFill>
                  <a:schemeClr val="bg1"/>
                </a:solidFill>
                <a:latin typeface="Helvetica Neue" panose="02000503000000020004"/>
              </a:rPr>
              <a:t>Diane Rebstein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980DB1C9-CC44-487D-BF2F-068406E105FF}"/>
              </a:ext>
            </a:extLst>
          </p:cNvPr>
          <p:cNvSpPr txBox="1">
            <a:spLocks/>
          </p:cNvSpPr>
          <p:nvPr/>
        </p:nvSpPr>
        <p:spPr>
          <a:xfrm>
            <a:off x="11110191" y="263615"/>
            <a:ext cx="818874" cy="326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CH" sz="1200" dirty="0">
                <a:solidFill>
                  <a:schemeClr val="accent6">
                    <a:lumMod val="75000"/>
                  </a:schemeClr>
                </a:solidFill>
                <a:latin typeface="Helvetica Neue" panose="02000503000000020004"/>
              </a:rPr>
              <a:t>COC Board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9DDD815-EECF-4BE3-A954-8B080B03A6FD}"/>
              </a:ext>
            </a:extLst>
          </p:cNvPr>
          <p:cNvSpPr/>
          <p:nvPr/>
        </p:nvSpPr>
        <p:spPr>
          <a:xfrm>
            <a:off x="6163235" y="1747792"/>
            <a:ext cx="1934732" cy="46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National &amp; International Bianca Mertens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D24B022-42F3-4813-B323-8660AC7C5E1E}"/>
              </a:ext>
            </a:extLst>
          </p:cNvPr>
          <p:cNvSpPr/>
          <p:nvPr/>
        </p:nvSpPr>
        <p:spPr>
          <a:xfrm>
            <a:off x="476769" y="4518682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Supporter Wall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Beat Eberle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3B05E7B-2FF7-42E2-8CAD-C86E66268446}"/>
              </a:ext>
            </a:extLst>
          </p:cNvPr>
          <p:cNvSpPr/>
          <p:nvPr/>
        </p:nvSpPr>
        <p:spPr>
          <a:xfrm>
            <a:off x="5660465" y="2803902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Logistics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David Marti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Yannic Walther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FAFADF2-1EAC-4485-B67E-2B4A4DBEBE84}"/>
              </a:ext>
            </a:extLst>
          </p:cNvPr>
          <p:cNvSpPr/>
          <p:nvPr/>
        </p:nvSpPr>
        <p:spPr>
          <a:xfrm>
            <a:off x="7377968" y="451979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Check-In Messe &amp; Welcome Desk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Olivia Lattmann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4E4C3299-591A-4E91-B022-5B2158D0A005}"/>
              </a:ext>
            </a:extLst>
          </p:cNvPr>
          <p:cNvSpPr/>
          <p:nvPr/>
        </p:nvSpPr>
        <p:spPr>
          <a:xfrm>
            <a:off x="5660465" y="451979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Tradeshow 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Tina Kramer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F6BD7B2-5740-43DE-8C21-8552D9897B3D}"/>
              </a:ext>
            </a:extLst>
          </p:cNvPr>
          <p:cNvSpPr/>
          <p:nvPr/>
        </p:nvSpPr>
        <p:spPr>
          <a:xfrm>
            <a:off x="3931237" y="4523254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Social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Media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Julie Marti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69BD0550-7C58-4657-83A9-D38D1D6BCCC6}"/>
              </a:ext>
            </a:extLst>
          </p:cNvPr>
          <p:cNvSpPr/>
          <p:nvPr/>
        </p:nvSpPr>
        <p:spPr>
          <a:xfrm>
            <a:off x="376517" y="433424"/>
            <a:ext cx="10322879" cy="294318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Helvetica Neue" panose="02000503000000020004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BF0646A6-8ECF-4DC8-B4C3-374F4AA292FE}"/>
              </a:ext>
            </a:extLst>
          </p:cNvPr>
          <p:cNvSpPr/>
          <p:nvPr/>
        </p:nvSpPr>
        <p:spPr>
          <a:xfrm>
            <a:off x="7377968" y="399865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F&amp;B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Thierry Fuhrer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E5B39F6-61BE-4809-B7C9-82D6A24050C5}"/>
              </a:ext>
            </a:extLst>
          </p:cNvPr>
          <p:cNvSpPr/>
          <p:nvPr/>
        </p:nvSpPr>
        <p:spPr>
          <a:xfrm>
            <a:off x="9106966" y="3476508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VIP Transport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959A6ED8-87A1-4F06-8674-72C850B44A25}"/>
              </a:ext>
            </a:extLst>
          </p:cNvPr>
          <p:cNvSpPr/>
          <p:nvPr/>
        </p:nvSpPr>
        <p:spPr>
          <a:xfrm>
            <a:off x="188259" y="242048"/>
            <a:ext cx="10744200" cy="64545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Helvetica Neue" panose="02000503000000020004"/>
            </a:endParaRPr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8E737B9C-0194-49C3-BB71-DDE169B79E94}"/>
              </a:ext>
            </a:extLst>
          </p:cNvPr>
          <p:cNvSpPr txBox="1">
            <a:spLocks/>
          </p:cNvSpPr>
          <p:nvPr/>
        </p:nvSpPr>
        <p:spPr>
          <a:xfrm>
            <a:off x="11110191" y="667543"/>
            <a:ext cx="818874" cy="326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CH" sz="1200" dirty="0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COC Team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3809DA07-A0BD-4082-9D9C-28E992E0208C}"/>
              </a:ext>
            </a:extLst>
          </p:cNvPr>
          <p:cNvSpPr/>
          <p:nvPr/>
        </p:nvSpPr>
        <p:spPr>
          <a:xfrm>
            <a:off x="2310857" y="1184491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Risk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Jean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Betrand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Helip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093B2BC-C3CF-4264-ADF7-01863A06D1E7}"/>
              </a:ext>
            </a:extLst>
          </p:cNvPr>
          <p:cNvSpPr/>
          <p:nvPr/>
        </p:nvSpPr>
        <p:spPr>
          <a:xfrm>
            <a:off x="4125718" y="654104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HR/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Happiness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Lars Kauer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FF8BDD30-A029-4ED9-89BB-BC9CFC61698C}"/>
              </a:ext>
            </a:extLst>
          </p:cNvPr>
          <p:cNvSpPr/>
          <p:nvPr/>
        </p:nvSpPr>
        <p:spPr>
          <a:xfrm>
            <a:off x="9106966" y="2806945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Transport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Nikolina</a:t>
            </a:r>
            <a:r>
              <a:rPr lang="de-CH" sz="1000" b="0" i="0" dirty="0">
                <a:solidFill>
                  <a:srgbClr val="0094D0"/>
                </a:solidFill>
                <a:effectLst/>
                <a:latin typeface="Helvetica Neue" panose="02000503000000020004"/>
              </a:rPr>
              <a:t> 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Mandic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59D8AF0-97A2-40DA-AD8D-F14D448389D9}"/>
              </a:ext>
            </a:extLst>
          </p:cNvPr>
          <p:cNvSpPr/>
          <p:nvPr/>
        </p:nvSpPr>
        <p:spPr>
          <a:xfrm>
            <a:off x="4125718" y="1747792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Country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David Schnetzer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4CFC4B05-7E02-45C8-B768-C58CEFDB8862}"/>
              </a:ext>
            </a:extLst>
          </p:cNvPr>
          <p:cNvSpPr/>
          <p:nvPr/>
        </p:nvSpPr>
        <p:spPr>
          <a:xfrm>
            <a:off x="9106966" y="3998154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Transport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Delegates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7525D863-3266-4A0F-8961-600178AB4634}"/>
              </a:ext>
            </a:extLst>
          </p:cNvPr>
          <p:cNvSpPr/>
          <p:nvPr/>
        </p:nvSpPr>
        <p:spPr>
          <a:xfrm>
            <a:off x="5660465" y="347447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Infrastructure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A79C0BE3-622A-4FBC-8D60-0C4D8B1DB897}"/>
              </a:ext>
            </a:extLst>
          </p:cNvPr>
          <p:cNvSpPr/>
          <p:nvPr/>
        </p:nvSpPr>
        <p:spPr>
          <a:xfrm>
            <a:off x="4125718" y="1184491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Office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 Aylin Eisele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6F41B7DA-A0B8-4873-B770-1E68052EDAA9}"/>
              </a:ext>
            </a:extLst>
          </p:cNvPr>
          <p:cNvSpPr/>
          <p:nvPr/>
        </p:nvSpPr>
        <p:spPr>
          <a:xfrm>
            <a:off x="2310857" y="654104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COC Deputy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Chris Baeriswyl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39F604A8-A183-4E35-9875-413E150DC028}"/>
              </a:ext>
            </a:extLst>
          </p:cNvPr>
          <p:cNvSpPr/>
          <p:nvPr/>
        </p:nvSpPr>
        <p:spPr>
          <a:xfrm>
            <a:off x="7377968" y="2808460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Hospitality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Marine Giardina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5467592F-9A59-41E0-8E8D-379CD47EF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9131" y="654104"/>
            <a:ext cx="2247835" cy="704209"/>
          </a:xfrm>
          <a:prstGeom prst="rect">
            <a:avLst/>
          </a:prstGeom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5CAAD577-4123-458D-B950-A809794CB4E0}"/>
              </a:ext>
            </a:extLst>
          </p:cNvPr>
          <p:cNvSpPr/>
          <p:nvPr/>
        </p:nvSpPr>
        <p:spPr>
          <a:xfrm>
            <a:off x="6163235" y="654104"/>
            <a:ext cx="1934732" cy="46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Workforce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&amp; Volunteers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Marion Scherzinger &amp; Nico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Pietri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6FF8A386-6CF8-4DA3-8843-4A72B4E1BB46}"/>
              </a:ext>
            </a:extLst>
          </p:cNvPr>
          <p:cNvSpPr txBox="1">
            <a:spLocks/>
          </p:cNvSpPr>
          <p:nvPr/>
        </p:nvSpPr>
        <p:spPr>
          <a:xfrm>
            <a:off x="11110191" y="1018911"/>
            <a:ext cx="100828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CH" sz="1000" b="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with</a:t>
            </a:r>
            <a:r>
              <a:rPr lang="de-CH" sz="1000" b="0" dirty="0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 a total </a:t>
            </a:r>
            <a:r>
              <a:rPr lang="de-CH" sz="1000" b="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of</a:t>
            </a:r>
            <a:r>
              <a:rPr lang="de-CH" sz="1000" b="0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 47 </a:t>
            </a:r>
            <a:r>
              <a:rPr lang="de-CH" sz="1000" b="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members</a:t>
            </a:r>
            <a:endParaRPr lang="de-CH" sz="1000" b="0" dirty="0">
              <a:solidFill>
                <a:schemeClr val="accent1">
                  <a:lumMod val="7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A14AD7A-9C50-028E-4C3F-F471EA679D63}"/>
              </a:ext>
            </a:extLst>
          </p:cNvPr>
          <p:cNvSpPr/>
          <p:nvPr/>
        </p:nvSpPr>
        <p:spPr>
          <a:xfrm>
            <a:off x="5660465" y="5565119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Security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D596EFD-E294-97EB-E7F5-23D5F5DF941D}"/>
              </a:ext>
            </a:extLst>
          </p:cNvPr>
          <p:cNvSpPr/>
          <p:nvPr/>
        </p:nvSpPr>
        <p:spPr>
          <a:xfrm>
            <a:off x="5660465" y="6087780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Recycling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 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3DC46573-FB09-A2D6-3B46-453E38AAF80B}"/>
              </a:ext>
            </a:extLst>
          </p:cNvPr>
          <p:cNvSpPr/>
          <p:nvPr/>
        </p:nvSpPr>
        <p:spPr>
          <a:xfrm>
            <a:off x="6163235" y="1184491"/>
            <a:ext cx="1934732" cy="46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IT Support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Andreas Halbig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A78D33E5-AD36-5695-63B5-4C9D740C0650}"/>
              </a:ext>
            </a:extLst>
          </p:cNvPr>
          <p:cNvCxnSpPr>
            <a:cxnSpLocks/>
            <a:stCxn id="46" idx="3"/>
            <a:endCxn id="57" idx="1"/>
          </p:cNvCxnSpPr>
          <p:nvPr/>
        </p:nvCxnSpPr>
        <p:spPr>
          <a:xfrm>
            <a:off x="5835718" y="888104"/>
            <a:ext cx="327517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07C2D4EB-8B54-C708-DA60-5386E0E372CE}"/>
              </a:ext>
            </a:extLst>
          </p:cNvPr>
          <p:cNvCxnSpPr>
            <a:cxnSpLocks/>
            <a:stCxn id="53" idx="3"/>
            <a:endCxn id="61" idx="1"/>
          </p:cNvCxnSpPr>
          <p:nvPr/>
        </p:nvCxnSpPr>
        <p:spPr>
          <a:xfrm>
            <a:off x="5835718" y="1418491"/>
            <a:ext cx="327517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hteck 75">
            <a:extLst>
              <a:ext uri="{FF2B5EF4-FFF2-40B4-BE49-F238E27FC236}">
                <a16:creationId xmlns:a16="http://schemas.microsoft.com/office/drawing/2014/main" id="{46F799DA-968A-9871-01FE-0271B225ECFD}"/>
              </a:ext>
            </a:extLst>
          </p:cNvPr>
          <p:cNvSpPr/>
          <p:nvPr/>
        </p:nvSpPr>
        <p:spPr>
          <a:xfrm>
            <a:off x="476769" y="5561723"/>
            <a:ext cx="1440000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Partnerships &amp; NGO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FC308A17-350D-1344-3C30-084976EDCBFD}"/>
              </a:ext>
            </a:extLst>
          </p:cNvPr>
          <p:cNvSpPr/>
          <p:nvPr/>
        </p:nvSpPr>
        <p:spPr>
          <a:xfrm>
            <a:off x="3931237" y="4002322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Graphic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Design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Flavio Niederhauser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2258DCBA-A8C5-3B34-6551-05D2318225C7}"/>
              </a:ext>
            </a:extLst>
          </p:cNvPr>
          <p:cNvSpPr/>
          <p:nvPr/>
        </p:nvSpPr>
        <p:spPr>
          <a:xfrm>
            <a:off x="3931237" y="3481390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Content &amp; Text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Iris Isenschmid, Oliver Price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79CA7E21-7E82-2C3A-C7B2-B7500811449D}"/>
              </a:ext>
            </a:extLst>
          </p:cNvPr>
          <p:cNvCxnSpPr>
            <a:cxnSpLocks/>
            <a:stCxn id="49" idx="3"/>
            <a:endCxn id="34" idx="1"/>
          </p:cNvCxnSpPr>
          <p:nvPr/>
        </p:nvCxnSpPr>
        <p:spPr>
          <a:xfrm>
            <a:off x="5835718" y="1981792"/>
            <a:ext cx="327517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>
            <a:extLst>
              <a:ext uri="{FF2B5EF4-FFF2-40B4-BE49-F238E27FC236}">
                <a16:creationId xmlns:a16="http://schemas.microsoft.com/office/drawing/2014/main" id="{82B942CE-18A4-91B3-7BDC-01B03E39067D}"/>
              </a:ext>
            </a:extLst>
          </p:cNvPr>
          <p:cNvSpPr/>
          <p:nvPr/>
        </p:nvSpPr>
        <p:spPr>
          <a:xfrm>
            <a:off x="3931237" y="6087780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Videoproduction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Luc Stähli, Mauro San Giorgio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3205EB4-412F-F79E-0544-4CC20552F25E}"/>
              </a:ext>
            </a:extLst>
          </p:cNvPr>
          <p:cNvSpPr/>
          <p:nvPr/>
        </p:nvSpPr>
        <p:spPr>
          <a:xfrm>
            <a:off x="476769" y="3476508"/>
            <a:ext cx="1440000" cy="988631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KAM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GP Moll, Janos Niederhauser, Marcel Schuler, Reto Wirz, Sara Herder</a:t>
            </a:r>
          </a:p>
        </p:txBody>
      </p:sp>
    </p:spTree>
    <p:extLst>
      <p:ext uri="{BB962C8B-B14F-4D97-AF65-F5344CB8AC3E}">
        <p14:creationId xmlns:p14="http://schemas.microsoft.com/office/powerpoint/2010/main" val="655168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C27EF6D-F5FB-159E-D0EE-451C12474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7465" y="2535955"/>
            <a:ext cx="2617200" cy="26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2D85C5-35CD-E9D4-44A8-371C6FD3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Nos </a:t>
            </a:r>
            <a:r>
              <a:rPr lang="de-DE" dirty="0" err="1"/>
              <a:t>vemos</a:t>
            </a:r>
            <a:r>
              <a:rPr lang="de-DE" dirty="0"/>
              <a:t> en </a:t>
            </a:r>
            <a:r>
              <a:rPr lang="de-DE" dirty="0" err="1"/>
              <a:t>Zúrich</a:t>
            </a:r>
            <a:r>
              <a:rPr lang="de-DE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A83629-B77A-3582-81DF-5952E171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5B3586-418A-E65B-1F25-8F4A5110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28" y="2552058"/>
            <a:ext cx="2514600" cy="26156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BAEFE47-9BC4-01B0-0CF7-9C845DA0548B}"/>
              </a:ext>
            </a:extLst>
          </p:cNvPr>
          <p:cNvSpPr txBox="1"/>
          <p:nvPr/>
        </p:nvSpPr>
        <p:spPr>
          <a:xfrm>
            <a:off x="4002576" y="2552057"/>
            <a:ext cx="434398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COC </a:t>
            </a:r>
            <a:r>
              <a:rPr lang="de-CH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Director</a:t>
            </a:r>
            <a:r>
              <a:rPr lang="de-CH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 </a:t>
            </a:r>
            <a:r>
              <a:rPr lang="de-CH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Congress</a:t>
            </a:r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2023</a:t>
            </a:r>
          </a:p>
          <a:p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Gloria Betschart</a:t>
            </a:r>
          </a:p>
          <a:p>
            <a:r>
              <a:rPr lang="de-CH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LOM Luzern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2E99D1-F9DF-81D4-1CFA-53E8C9EA0168}"/>
              </a:ext>
            </a:extLst>
          </p:cNvPr>
          <p:cNvSpPr txBox="1"/>
          <p:nvPr/>
        </p:nvSpPr>
        <p:spPr>
          <a:xfrm>
            <a:off x="4002576" y="3935898"/>
            <a:ext cx="434398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COC Deputy </a:t>
            </a:r>
            <a:r>
              <a:rPr lang="de-CH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Director</a:t>
            </a:r>
            <a:endParaRPr lang="de-CH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 </a:t>
            </a:r>
            <a:r>
              <a:rPr lang="de-CH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Congress</a:t>
            </a:r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2023</a:t>
            </a:r>
          </a:p>
          <a:p>
            <a:pPr algn="r"/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 Baeriswyl</a:t>
            </a:r>
          </a:p>
          <a:p>
            <a:pPr algn="r"/>
            <a:r>
              <a:rPr lang="de-CH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LOM Zürich &amp; Sense-See</a:t>
            </a:r>
          </a:p>
        </p:txBody>
      </p:sp>
    </p:spTree>
    <p:extLst>
      <p:ext uri="{BB962C8B-B14F-4D97-AF65-F5344CB8AC3E}">
        <p14:creationId xmlns:p14="http://schemas.microsoft.com/office/powerpoint/2010/main" val="1242589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10922D3-EF3C-4671-B0C9-4CC2EB035A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0EAF24-2F3D-E57E-764D-045886D15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11579"/>
            <a:ext cx="9144000" cy="1107934"/>
          </a:xfrm>
        </p:spPr>
        <p:txBody>
          <a:bodyPr>
            <a:normAutofit/>
          </a:bodyPr>
          <a:lstStyle/>
          <a:p>
            <a:r>
              <a:rPr lang="de-DE" sz="5400" dirty="0"/>
              <a:t>NOS VEMOS EN ZÚRICH!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99E682-BC06-9192-5FF4-FE65E060D7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786" y="5390437"/>
            <a:ext cx="1578428" cy="4480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8B4F05B-3A67-4D2D-0667-0A52A51CB6F5}"/>
              </a:ext>
            </a:extLst>
          </p:cNvPr>
          <p:cNvSpPr txBox="1"/>
          <p:nvPr/>
        </p:nvSpPr>
        <p:spPr>
          <a:xfrm>
            <a:off x="4795157" y="4961942"/>
            <a:ext cx="2601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</a:t>
            </a:r>
            <a:r>
              <a:rPr lang="de-DE" sz="14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JCIWC2023</a:t>
            </a:r>
            <a:endParaRPr lang="de-DE" sz="1600" i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F93D7E-0394-2A0E-BF2E-EA62A11E19BF}"/>
              </a:ext>
            </a:extLst>
          </p:cNvPr>
          <p:cNvSpPr txBox="1"/>
          <p:nvPr/>
        </p:nvSpPr>
        <p:spPr>
          <a:xfrm>
            <a:off x="4321628" y="2842629"/>
            <a:ext cx="354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 – 18 de </a:t>
            </a:r>
            <a:r>
              <a:rPr lang="de-DE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noviembre</a:t>
            </a:r>
            <a:r>
              <a:rPr lang="de-D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2023</a:t>
            </a:r>
          </a:p>
          <a:p>
            <a:pPr algn="ctr"/>
            <a:r>
              <a:rPr lang="de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jci-wc23.ch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275609B-4284-EE88-0690-B87DF62C84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734" y="748227"/>
            <a:ext cx="2148532" cy="20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B14F1-4ABD-E800-5A56-24545D70E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7" y="750376"/>
            <a:ext cx="10515600" cy="808035"/>
          </a:xfrm>
        </p:spPr>
        <p:txBody>
          <a:bodyPr/>
          <a:lstStyle/>
          <a:p>
            <a:r>
              <a:rPr lang="fr-CH" dirty="0" err="1"/>
              <a:t>Zúrich</a:t>
            </a:r>
            <a:r>
              <a:rPr lang="fr-CH" dirty="0"/>
              <a:t> - </a:t>
            </a:r>
            <a:r>
              <a:rPr lang="fr-CH" dirty="0" err="1"/>
              <a:t>Hechos</a:t>
            </a:r>
            <a:r>
              <a:rPr lang="fr-CH" dirty="0"/>
              <a:t> y </a:t>
            </a:r>
            <a:r>
              <a:rPr lang="fr-CH" dirty="0" err="1"/>
              <a:t>cifras</a:t>
            </a:r>
            <a:endParaRPr lang="fr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CF21AF-9F67-F487-E8D1-F6080468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1756286"/>
            <a:ext cx="10515600" cy="460006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ES" sz="1800" b="1" dirty="0"/>
              <a:t>Zúrich es la ciudad más grande de Suiza</a:t>
            </a:r>
            <a:r>
              <a:rPr lang="es-ES" sz="1800" dirty="0"/>
              <a:t>, con más de 428.700 habitantes. En la aglomeración de Zúrich viven 1,4 millones de personas.</a:t>
            </a:r>
            <a:endParaRPr lang="fr-CH" sz="18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ES" sz="1800" dirty="0"/>
              <a:t>Uno de cada once puestos de trabajo en Suiza se encuentra en la ciudad de Zúrich. El </a:t>
            </a:r>
            <a:r>
              <a:rPr lang="es-ES" sz="1800" b="1" dirty="0"/>
              <a:t>sector financiero </a:t>
            </a:r>
            <a:r>
              <a:rPr lang="es-ES" sz="1800" dirty="0"/>
              <a:t>proporciona aproximadamente el </a:t>
            </a:r>
            <a:r>
              <a:rPr lang="es-ES" sz="1800" b="1" dirty="0"/>
              <a:t>16% de todo el empleo de la Ciudad</a:t>
            </a:r>
            <a:r>
              <a:rPr lang="es-ES" sz="1800" dirty="0"/>
              <a:t>. La </a:t>
            </a:r>
            <a:r>
              <a:rPr lang="es-ES" sz="1800" b="1" dirty="0"/>
              <a:t>economía creativa </a:t>
            </a:r>
            <a:r>
              <a:rPr lang="es-ES" sz="1800" dirty="0"/>
              <a:t>representa alrededor del</a:t>
            </a:r>
            <a:r>
              <a:rPr lang="es-ES" sz="1800" b="1" dirty="0"/>
              <a:t> 11%</a:t>
            </a:r>
            <a:r>
              <a:rPr lang="fr-CH" sz="1800" dirty="0"/>
              <a:t>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ES" sz="1800" dirty="0"/>
              <a:t>Comprar agua embotellada es una pérdida de dinero en Zúrich. </a:t>
            </a:r>
            <a:r>
              <a:rPr lang="es-ES" sz="1800" b="1" dirty="0"/>
              <a:t>Suiza es uno de los países con el agua potable más limpia!</a:t>
            </a:r>
            <a:r>
              <a:rPr lang="es-ES" sz="1800" dirty="0"/>
              <a:t> En Zúrich hay más de 1.200 fuentes de agua potable en casi todas las esquinas de la ciudad.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ES" sz="1800" dirty="0"/>
              <a:t>Zúrich es un punto clave para la </a:t>
            </a:r>
            <a:r>
              <a:rPr lang="es-ES" sz="1800" b="1" dirty="0"/>
              <a:t>investigación</a:t>
            </a:r>
            <a:r>
              <a:rPr lang="es-ES" sz="1800" dirty="0"/>
              <a:t> y el </a:t>
            </a:r>
            <a:r>
              <a:rPr lang="es-ES" sz="1800" b="1" dirty="0"/>
              <a:t>desarrollo</a:t>
            </a:r>
            <a:r>
              <a:rPr lang="es-ES" sz="1800" dirty="0"/>
              <a:t>. Google tiene su mayor oficina europea en el centro de Zúrich. Disney </a:t>
            </a:r>
            <a:r>
              <a:rPr lang="es-ES" sz="1800" dirty="0" err="1"/>
              <a:t>Research</a:t>
            </a:r>
            <a:r>
              <a:rPr lang="es-ES" sz="1800" dirty="0"/>
              <a:t> se encuentra a pocos minutos del centro de Zúrich.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ES" sz="1800" dirty="0"/>
              <a:t>Millones de personas llenan las calles de Zúrich de fiesta en el Street Parade, que se celebra todos los años un sábado de agosto y es el </a:t>
            </a:r>
            <a:r>
              <a:rPr lang="es-ES" sz="1800" b="1" dirty="0"/>
              <a:t>mayor desfile tecno de Europa</a:t>
            </a:r>
            <a:r>
              <a:rPr lang="es-ES" sz="1800" dirty="0"/>
              <a:t>.</a:t>
            </a:r>
            <a:endParaRPr lang="fr-CH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9089F6-E76A-3DAC-7EA0-4E1FD6EC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36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4">
            <a:extLst>
              <a:ext uri="{FF2B5EF4-FFF2-40B4-BE49-F238E27FC236}">
                <a16:creationId xmlns:a16="http://schemas.microsoft.com/office/drawing/2014/main" id="{A34BF47A-F041-481F-B437-F7B9AC5DC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75" y="136525"/>
            <a:ext cx="3894167" cy="2381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B97BA5-6A4C-4094-C510-B94B44A7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08" y="911023"/>
            <a:ext cx="10515600" cy="808035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Zúrich</a:t>
            </a:r>
            <a:r>
              <a:rPr lang="de-DE" dirty="0"/>
              <a:t> - ¿</a:t>
            </a:r>
            <a:r>
              <a:rPr lang="de-DE" dirty="0" err="1"/>
              <a:t>Cómo</a:t>
            </a:r>
            <a:r>
              <a:rPr lang="de-DE" dirty="0"/>
              <a:t> </a:t>
            </a:r>
            <a:r>
              <a:rPr lang="de-DE" dirty="0" err="1"/>
              <a:t>llegar</a:t>
            </a:r>
            <a:r>
              <a:rPr lang="de-DE" dirty="0"/>
              <a:t>?</a:t>
            </a:r>
            <a:br>
              <a:rPr lang="de-DE" dirty="0"/>
            </a:br>
            <a:r>
              <a:rPr lang="es-ES" b="0" i="1" dirty="0"/>
              <a:t>estas compañías aéreas le llevan a Zúrich</a:t>
            </a:r>
            <a:endParaRPr lang="de-DE" b="0" i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86A1BE2-5597-E4A0-E5F1-6F242D5611B6}"/>
              </a:ext>
            </a:extLst>
          </p:cNvPr>
          <p:cNvSpPr/>
          <p:nvPr/>
        </p:nvSpPr>
        <p:spPr>
          <a:xfrm>
            <a:off x="7062305" y="2432129"/>
            <a:ext cx="3075431" cy="3924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GB" sz="2968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F57377B5-9AB4-FC03-2272-42C7176097F0}"/>
              </a:ext>
            </a:extLst>
          </p:cNvPr>
          <p:cNvSpPr/>
          <p:nvPr/>
        </p:nvSpPr>
        <p:spPr>
          <a:xfrm>
            <a:off x="936020" y="2432129"/>
            <a:ext cx="3075431" cy="3924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GB" sz="2968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7E1E84-E0D0-431E-D11D-F40AC324E2EF}"/>
              </a:ext>
            </a:extLst>
          </p:cNvPr>
          <p:cNvSpPr txBox="1"/>
          <p:nvPr/>
        </p:nvSpPr>
        <p:spPr>
          <a:xfrm>
            <a:off x="1095794" y="2420950"/>
            <a:ext cx="3065902" cy="39703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Aegean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Aer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Lingus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Aeroflot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Baltic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Cairo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Canada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Europa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France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Malta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Montenegro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Serbia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Alitalia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Austrian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British Airways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Bulgaria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Cathay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Pacific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Chair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Condor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3EC56593-9CD0-353D-795D-2F9792D6FDB9}"/>
              </a:ext>
            </a:extLst>
          </p:cNvPr>
          <p:cNvSpPr txBox="1"/>
          <p:nvPr/>
        </p:nvSpPr>
        <p:spPr>
          <a:xfrm>
            <a:off x="4146648" y="2386032"/>
            <a:ext cx="3065902" cy="39703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Corendon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Croatia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Cyprus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Delta Air 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EasyJet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Edelweiss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EL AL Israel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Emirates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Ehihad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Eurowings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Finnair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Helvetic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Iberia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Icelandair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KLM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Korean Air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LOT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Polish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Lufthansa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A7067B08-B5FA-3CED-87AD-BD6F81DCE469}"/>
              </a:ext>
            </a:extLst>
          </p:cNvPr>
          <p:cNvSpPr txBox="1"/>
          <p:nvPr/>
        </p:nvSpPr>
        <p:spPr>
          <a:xfrm>
            <a:off x="7142192" y="2420950"/>
            <a:ext cx="3065902" cy="33239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Oman Air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Pegasus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Qatar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Royal Air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Maroc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Royal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Jordanian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SAS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Scandinavian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Singapore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SunExpress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Portugal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Thai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Thai Airways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Tunisair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Turkish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United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vueling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97BA5-6A4C-4094-C510-B94B44A7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43072"/>
            <a:ext cx="10515600" cy="808035"/>
          </a:xfrm>
        </p:spPr>
        <p:txBody>
          <a:bodyPr>
            <a:normAutofit/>
          </a:bodyPr>
          <a:lstStyle/>
          <a:p>
            <a:r>
              <a:rPr lang="de-DE" dirty="0" err="1"/>
              <a:t>Hermosas</a:t>
            </a:r>
            <a:r>
              <a:rPr lang="de-DE" dirty="0"/>
              <a:t> </a:t>
            </a:r>
            <a:r>
              <a:rPr lang="de-DE" dirty="0" err="1"/>
              <a:t>atracciones</a:t>
            </a:r>
            <a:r>
              <a:rPr lang="de-DE" dirty="0"/>
              <a:t> </a:t>
            </a:r>
            <a:r>
              <a:rPr lang="de-DE" b="0" i="1" dirty="0" err="1"/>
              <a:t>cercanas</a:t>
            </a:r>
            <a:endParaRPr lang="de-DE" b="0" i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35" name="Picture 4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576F087D-F917-7060-3139-44A03D884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19" y="2217283"/>
            <a:ext cx="6578700" cy="432162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B9D127A-E366-C5E6-E722-316E1D01EB96}"/>
              </a:ext>
            </a:extLst>
          </p:cNvPr>
          <p:cNvGrpSpPr/>
          <p:nvPr/>
        </p:nvGrpSpPr>
        <p:grpSpPr>
          <a:xfrm>
            <a:off x="6662057" y="1811653"/>
            <a:ext cx="2724628" cy="1378375"/>
            <a:chOff x="5036439" y="1420390"/>
            <a:chExt cx="1965165" cy="961897"/>
          </a:xfrm>
        </p:grpSpPr>
        <p:pic>
          <p:nvPicPr>
            <p:cNvPr id="37" name="Picture 18">
              <a:extLst>
                <a:ext uri="{FF2B5EF4-FFF2-40B4-BE49-F238E27FC236}">
                  <a16:creationId xmlns:a16="http://schemas.microsoft.com/office/drawing/2014/main" id="{505EE2F9-4C39-241F-BFD4-1B259C577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439" y="1555788"/>
              <a:ext cx="826499" cy="826499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38" name="Inhaltsplatzhalter 2">
              <a:extLst>
                <a:ext uri="{FF2B5EF4-FFF2-40B4-BE49-F238E27FC236}">
                  <a16:creationId xmlns:a16="http://schemas.microsoft.com/office/drawing/2014/main" id="{AA42C602-B0C1-7E00-4FAA-EE2619509302}"/>
                </a:ext>
              </a:extLst>
            </p:cNvPr>
            <p:cNvSpPr txBox="1">
              <a:spLocks/>
            </p:cNvSpPr>
            <p:nvPr/>
          </p:nvSpPr>
          <p:spPr>
            <a:xfrm>
              <a:off x="5859389" y="1420390"/>
              <a:ext cx="1142215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Rhine Falls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1.5h</a:t>
              </a:r>
            </a:p>
          </p:txBody>
        </p:sp>
      </p:grpSp>
      <p:grpSp>
        <p:nvGrpSpPr>
          <p:cNvPr id="39" name="Group 36">
            <a:extLst>
              <a:ext uri="{FF2B5EF4-FFF2-40B4-BE49-F238E27FC236}">
                <a16:creationId xmlns:a16="http://schemas.microsoft.com/office/drawing/2014/main" id="{047E9633-B37C-1CE6-EB22-4A696581FD95}"/>
              </a:ext>
            </a:extLst>
          </p:cNvPr>
          <p:cNvGrpSpPr/>
          <p:nvPr/>
        </p:nvGrpSpPr>
        <p:grpSpPr>
          <a:xfrm>
            <a:off x="2644623" y="2034266"/>
            <a:ext cx="2449553" cy="1271675"/>
            <a:chOff x="2388269" y="1712043"/>
            <a:chExt cx="1901892" cy="1016000"/>
          </a:xfrm>
        </p:grpSpPr>
        <p:pic>
          <p:nvPicPr>
            <p:cNvPr id="40" name="Picture 16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0C974C66-425F-5552-808D-54D112DD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161" y="1712043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41" name="Inhaltsplatzhalter 2">
              <a:extLst>
                <a:ext uri="{FF2B5EF4-FFF2-40B4-BE49-F238E27FC236}">
                  <a16:creationId xmlns:a16="http://schemas.microsoft.com/office/drawing/2014/main" id="{D1CE4751-2CA5-75E6-727C-E7A674B83152}"/>
                </a:ext>
              </a:extLst>
            </p:cNvPr>
            <p:cNvSpPr txBox="1">
              <a:spLocks/>
            </p:cNvSpPr>
            <p:nvPr/>
          </p:nvSpPr>
          <p:spPr>
            <a:xfrm>
              <a:off x="2388269" y="1870066"/>
              <a:ext cx="1016000" cy="632698"/>
            </a:xfrm>
            <a:prstGeom prst="rect">
              <a:avLst/>
            </a:prstGeom>
          </p:spPr>
          <p:txBody>
            <a:bodyPr vert="horz" wrap="squar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Basel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1h</a:t>
              </a:r>
            </a:p>
          </p:txBody>
        </p:sp>
      </p:grpSp>
      <p:grpSp>
        <p:nvGrpSpPr>
          <p:cNvPr id="42" name="Group 37">
            <a:extLst>
              <a:ext uri="{FF2B5EF4-FFF2-40B4-BE49-F238E27FC236}">
                <a16:creationId xmlns:a16="http://schemas.microsoft.com/office/drawing/2014/main" id="{18417B84-20B8-A054-9475-F6FB1A9E8566}"/>
              </a:ext>
            </a:extLst>
          </p:cNvPr>
          <p:cNvGrpSpPr/>
          <p:nvPr/>
        </p:nvGrpSpPr>
        <p:grpSpPr>
          <a:xfrm>
            <a:off x="3698421" y="3632586"/>
            <a:ext cx="1081233" cy="1842614"/>
            <a:chOff x="3171807" y="3331787"/>
            <a:chExt cx="779850" cy="1285866"/>
          </a:xfrm>
        </p:grpSpPr>
        <p:pic>
          <p:nvPicPr>
            <p:cNvPr id="43" name="Picture 14" descr="A picture containing sky, outdoor, tree, city&#10;&#10;Description automatically generated">
              <a:extLst>
                <a:ext uri="{FF2B5EF4-FFF2-40B4-BE49-F238E27FC236}">
                  <a16:creationId xmlns:a16="http://schemas.microsoft.com/office/drawing/2014/main" id="{7CE204DB-B6DB-B89C-4089-A7AAB9C1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807" y="3331787"/>
              <a:ext cx="779850" cy="77985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44" name="Inhaltsplatzhalter 2">
              <a:extLst>
                <a:ext uri="{FF2B5EF4-FFF2-40B4-BE49-F238E27FC236}">
                  <a16:creationId xmlns:a16="http://schemas.microsoft.com/office/drawing/2014/main" id="{28E929CE-771D-D1C9-0EA7-0ED27B54908D}"/>
                </a:ext>
              </a:extLst>
            </p:cNvPr>
            <p:cNvSpPr txBox="1">
              <a:spLocks/>
            </p:cNvSpPr>
            <p:nvPr/>
          </p:nvSpPr>
          <p:spPr>
            <a:xfrm>
              <a:off x="3347289" y="4137401"/>
              <a:ext cx="593934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>
                  <a:solidFill>
                    <a:schemeClr val="bg1"/>
                  </a:solidFill>
                </a:rPr>
                <a:t>Bern</a:t>
              </a:r>
              <a:br>
                <a:rPr lang="de-CH" sz="2309" b="1" dirty="0">
                  <a:solidFill>
                    <a:schemeClr val="bg1"/>
                  </a:solidFill>
                </a:rPr>
              </a:br>
              <a:r>
                <a:rPr lang="de-CH" sz="2309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1h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EBC95C02-D554-3B5B-FD5A-4475A00C1ACF}"/>
              </a:ext>
            </a:extLst>
          </p:cNvPr>
          <p:cNvGrpSpPr/>
          <p:nvPr/>
        </p:nvGrpSpPr>
        <p:grpSpPr>
          <a:xfrm>
            <a:off x="5452166" y="3629924"/>
            <a:ext cx="2798770" cy="1120168"/>
            <a:chOff x="4543061" y="3229099"/>
            <a:chExt cx="2018642" cy="781708"/>
          </a:xfrm>
        </p:grpSpPr>
        <p:pic>
          <p:nvPicPr>
            <p:cNvPr id="46" name="Picture 12" descr="A picture containing water, sky, outdoor, old&#10;&#10;Description automatically generated">
              <a:extLst>
                <a:ext uri="{FF2B5EF4-FFF2-40B4-BE49-F238E27FC236}">
                  <a16:creationId xmlns:a16="http://schemas.microsoft.com/office/drawing/2014/main" id="{85E4E7C5-6FE5-A98D-669A-81EE7A72A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061" y="3229099"/>
              <a:ext cx="781709" cy="781708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47" name="Inhaltsplatzhalter 2">
              <a:extLst>
                <a:ext uri="{FF2B5EF4-FFF2-40B4-BE49-F238E27FC236}">
                  <a16:creationId xmlns:a16="http://schemas.microsoft.com/office/drawing/2014/main" id="{8F9E89F8-B3B1-7B5F-FDC2-D58259A987D1}"/>
                </a:ext>
              </a:extLst>
            </p:cNvPr>
            <p:cNvSpPr txBox="1">
              <a:spLocks/>
            </p:cNvSpPr>
            <p:nvPr/>
          </p:nvSpPr>
          <p:spPr>
            <a:xfrm>
              <a:off x="5419488" y="3316261"/>
              <a:ext cx="1142215" cy="552637"/>
            </a:xfrm>
            <a:prstGeom prst="rect">
              <a:avLst/>
            </a:prstGeom>
          </p:spPr>
          <p:txBody>
            <a:bodyPr vert="horz" wrap="squar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>
                  <a:solidFill>
                    <a:schemeClr val="bg1"/>
                  </a:solidFill>
                </a:rPr>
                <a:t>Lucerne</a:t>
              </a:r>
              <a:br>
                <a:rPr lang="de-CH" sz="2309" b="1" dirty="0">
                  <a:solidFill>
                    <a:schemeClr val="bg1"/>
                  </a:solidFill>
                </a:rPr>
              </a:br>
              <a:r>
                <a:rPr lang="de-CH" sz="2309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1h</a:t>
              </a:r>
            </a:p>
          </p:txBody>
        </p:sp>
      </p:grpSp>
      <p:grpSp>
        <p:nvGrpSpPr>
          <p:cNvPr id="48" name="Group 38">
            <a:extLst>
              <a:ext uri="{FF2B5EF4-FFF2-40B4-BE49-F238E27FC236}">
                <a16:creationId xmlns:a16="http://schemas.microsoft.com/office/drawing/2014/main" id="{80E1A52D-F2F3-7B37-5FE5-1738CF477BD7}"/>
              </a:ext>
            </a:extLst>
          </p:cNvPr>
          <p:cNvGrpSpPr/>
          <p:nvPr/>
        </p:nvGrpSpPr>
        <p:grpSpPr>
          <a:xfrm>
            <a:off x="1442726" y="5127674"/>
            <a:ext cx="2689709" cy="1347441"/>
            <a:chOff x="355847" y="4707080"/>
            <a:chExt cx="1870866" cy="821480"/>
          </a:xfrm>
        </p:grpSpPr>
        <p:pic>
          <p:nvPicPr>
            <p:cNvPr id="49" name="Picture 21" descr="A picture containing outdoor, sky, bridge, mountain&#10;&#10;Description automatically generated">
              <a:extLst>
                <a:ext uri="{FF2B5EF4-FFF2-40B4-BE49-F238E27FC236}">
                  <a16:creationId xmlns:a16="http://schemas.microsoft.com/office/drawing/2014/main" id="{299745BA-1366-4B54-2215-6463C337F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523" y="4707080"/>
              <a:ext cx="910190" cy="80401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50" name="Inhaltsplatzhalter 2">
              <a:extLst>
                <a:ext uri="{FF2B5EF4-FFF2-40B4-BE49-F238E27FC236}">
                  <a16:creationId xmlns:a16="http://schemas.microsoft.com/office/drawing/2014/main" id="{C6ED2B16-DF21-BC93-EE07-332C5BA20A24}"/>
                </a:ext>
              </a:extLst>
            </p:cNvPr>
            <p:cNvSpPr txBox="1">
              <a:spLocks/>
            </p:cNvSpPr>
            <p:nvPr/>
          </p:nvSpPr>
          <p:spPr>
            <a:xfrm>
              <a:off x="355847" y="5048308"/>
              <a:ext cx="835022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Geneva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3h</a:t>
              </a:r>
            </a:p>
          </p:txBody>
        </p:sp>
      </p:grpSp>
      <p:grpSp>
        <p:nvGrpSpPr>
          <p:cNvPr id="51" name="Group 40">
            <a:extLst>
              <a:ext uri="{FF2B5EF4-FFF2-40B4-BE49-F238E27FC236}">
                <a16:creationId xmlns:a16="http://schemas.microsoft.com/office/drawing/2014/main" id="{D355B074-82FA-4CD0-128C-C8D37D765080}"/>
              </a:ext>
            </a:extLst>
          </p:cNvPr>
          <p:cNvGrpSpPr/>
          <p:nvPr/>
        </p:nvGrpSpPr>
        <p:grpSpPr>
          <a:xfrm>
            <a:off x="5457027" y="4896671"/>
            <a:ext cx="2107194" cy="1259008"/>
            <a:chOff x="4872317" y="4222699"/>
            <a:chExt cx="1519835" cy="878597"/>
          </a:xfrm>
        </p:grpSpPr>
        <p:pic>
          <p:nvPicPr>
            <p:cNvPr id="52" name="Picture 10" descr="A cable car above a snowy mountain&#10;&#10;Description automatically generated with medium confidence">
              <a:extLst>
                <a:ext uri="{FF2B5EF4-FFF2-40B4-BE49-F238E27FC236}">
                  <a16:creationId xmlns:a16="http://schemas.microsoft.com/office/drawing/2014/main" id="{4C397C08-C332-34BB-94B2-042F3A5A5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317" y="4300894"/>
              <a:ext cx="800402" cy="800402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53" name="Inhaltsplatzhalter 2">
              <a:extLst>
                <a:ext uri="{FF2B5EF4-FFF2-40B4-BE49-F238E27FC236}">
                  <a16:creationId xmlns:a16="http://schemas.microsoft.com/office/drawing/2014/main" id="{728D2830-2397-E9D9-A3C0-229A85F5075E}"/>
                </a:ext>
              </a:extLst>
            </p:cNvPr>
            <p:cNvSpPr txBox="1">
              <a:spLocks/>
            </p:cNvSpPr>
            <p:nvPr/>
          </p:nvSpPr>
          <p:spPr>
            <a:xfrm>
              <a:off x="5675973" y="4222699"/>
              <a:ext cx="716179" cy="552637"/>
            </a:xfrm>
            <a:prstGeom prst="rect">
              <a:avLst/>
            </a:prstGeom>
          </p:spPr>
          <p:txBody>
            <a:bodyPr vert="horz" wrap="squar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>
                  <a:solidFill>
                    <a:schemeClr val="bg1"/>
                  </a:solidFill>
                </a:rPr>
                <a:t>Titlis</a:t>
              </a:r>
              <a:br>
                <a:rPr lang="de-CH" sz="2309" b="1" dirty="0">
                  <a:solidFill>
                    <a:schemeClr val="bg1"/>
                  </a:solidFill>
                </a:rPr>
              </a:br>
              <a:r>
                <a:rPr lang="de-CH" sz="2309" b="1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2</a:t>
              </a:r>
              <a:r>
                <a:rPr lang="de-CH" sz="2309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h</a:t>
              </a:r>
            </a:p>
          </p:txBody>
        </p:sp>
      </p:grpSp>
      <p:grpSp>
        <p:nvGrpSpPr>
          <p:cNvPr id="54" name="Group 42">
            <a:extLst>
              <a:ext uri="{FF2B5EF4-FFF2-40B4-BE49-F238E27FC236}">
                <a16:creationId xmlns:a16="http://schemas.microsoft.com/office/drawing/2014/main" id="{CE9EC0B6-D724-BC00-425A-671E24547FA0}"/>
              </a:ext>
            </a:extLst>
          </p:cNvPr>
          <p:cNvGrpSpPr/>
          <p:nvPr/>
        </p:nvGrpSpPr>
        <p:grpSpPr>
          <a:xfrm>
            <a:off x="7838549" y="4340705"/>
            <a:ext cx="2514051" cy="1456650"/>
            <a:chOff x="6996033" y="3796392"/>
            <a:chExt cx="1813285" cy="1016522"/>
          </a:xfrm>
        </p:grpSpPr>
        <p:pic>
          <p:nvPicPr>
            <p:cNvPr id="55" name="Picture 8" descr="A picture containing mountain, snow, outdoor, nature&#10;&#10;Description automatically generated">
              <a:extLst>
                <a:ext uri="{FF2B5EF4-FFF2-40B4-BE49-F238E27FC236}">
                  <a16:creationId xmlns:a16="http://schemas.microsoft.com/office/drawing/2014/main" id="{CCF1A23C-7030-9DF5-8824-528726C5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033" y="3796392"/>
              <a:ext cx="782495" cy="782495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56" name="Inhaltsplatzhalter 2">
              <a:extLst>
                <a:ext uri="{FF2B5EF4-FFF2-40B4-BE49-F238E27FC236}">
                  <a16:creationId xmlns:a16="http://schemas.microsoft.com/office/drawing/2014/main" id="{49708C4C-F74D-0F3F-27B9-EFF10185C65C}"/>
                </a:ext>
              </a:extLst>
            </p:cNvPr>
            <p:cNvSpPr txBox="1">
              <a:spLocks/>
            </p:cNvSpPr>
            <p:nvPr/>
          </p:nvSpPr>
          <p:spPr>
            <a:xfrm>
              <a:off x="7816811" y="4332662"/>
              <a:ext cx="992507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St. Moritz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3h</a:t>
              </a:r>
            </a:p>
          </p:txBody>
        </p:sp>
      </p:grpSp>
      <p:sp>
        <p:nvSpPr>
          <p:cNvPr id="57" name="Inhaltsplatzhalter 2">
            <a:extLst>
              <a:ext uri="{FF2B5EF4-FFF2-40B4-BE49-F238E27FC236}">
                <a16:creationId xmlns:a16="http://schemas.microsoft.com/office/drawing/2014/main" id="{136EA874-DDE7-2853-5A0D-4B2D9F9DADC9}"/>
              </a:ext>
            </a:extLst>
          </p:cNvPr>
          <p:cNvSpPr txBox="1">
            <a:spLocks/>
          </p:cNvSpPr>
          <p:nvPr/>
        </p:nvSpPr>
        <p:spPr>
          <a:xfrm>
            <a:off x="1628041" y="3717924"/>
            <a:ext cx="1535613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ECBE34"/>
                </a:solidFill>
              </a:rPr>
              <a:t>FRANCE</a:t>
            </a:r>
            <a:endParaRPr lang="de-CH" sz="2309" dirty="0">
              <a:solidFill>
                <a:srgbClr val="ECBE3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8" name="Inhaltsplatzhalter 2">
            <a:extLst>
              <a:ext uri="{FF2B5EF4-FFF2-40B4-BE49-F238E27FC236}">
                <a16:creationId xmlns:a16="http://schemas.microsoft.com/office/drawing/2014/main" id="{344C0850-C443-CBBC-52A8-EF80249BB6C7}"/>
              </a:ext>
            </a:extLst>
          </p:cNvPr>
          <p:cNvSpPr txBox="1">
            <a:spLocks/>
          </p:cNvSpPr>
          <p:nvPr/>
        </p:nvSpPr>
        <p:spPr>
          <a:xfrm>
            <a:off x="7485138" y="6151561"/>
            <a:ext cx="1109727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ECBE34"/>
                </a:solidFill>
              </a:rPr>
              <a:t>ITALY</a:t>
            </a:r>
            <a:endParaRPr lang="de-CH" sz="2309" dirty="0">
              <a:solidFill>
                <a:srgbClr val="ECBE3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9" name="Inhaltsplatzhalter 2">
            <a:extLst>
              <a:ext uri="{FF2B5EF4-FFF2-40B4-BE49-F238E27FC236}">
                <a16:creationId xmlns:a16="http://schemas.microsoft.com/office/drawing/2014/main" id="{8E781255-BC3B-36DD-F111-A63CB167BA62}"/>
              </a:ext>
            </a:extLst>
          </p:cNvPr>
          <p:cNvSpPr txBox="1">
            <a:spLocks/>
          </p:cNvSpPr>
          <p:nvPr/>
        </p:nvSpPr>
        <p:spPr>
          <a:xfrm>
            <a:off x="7431053" y="1320602"/>
            <a:ext cx="1816139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ECBE34"/>
                </a:solidFill>
              </a:rPr>
              <a:t>GERMANY</a:t>
            </a:r>
            <a:endParaRPr lang="de-CH" sz="2309" dirty="0">
              <a:solidFill>
                <a:srgbClr val="ECBE3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60" name="Inhaltsplatzhalter 2">
            <a:extLst>
              <a:ext uri="{FF2B5EF4-FFF2-40B4-BE49-F238E27FC236}">
                <a16:creationId xmlns:a16="http://schemas.microsoft.com/office/drawing/2014/main" id="{170DA84F-FF87-4A0A-24D4-F7DC58501DD2}"/>
              </a:ext>
            </a:extLst>
          </p:cNvPr>
          <p:cNvSpPr txBox="1">
            <a:spLocks/>
          </p:cNvSpPr>
          <p:nvPr/>
        </p:nvSpPr>
        <p:spPr>
          <a:xfrm>
            <a:off x="-33365" y="6553684"/>
            <a:ext cx="5353172" cy="373852"/>
          </a:xfrm>
          <a:prstGeom prst="rect">
            <a:avLst/>
          </a:prstGeom>
        </p:spPr>
        <p:txBody>
          <a:bodyPr vert="horz" wrap="squar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Tiempos de viaje calculados con transporte público</a:t>
            </a:r>
            <a:endParaRPr lang="de-CH" sz="1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97BA5-6A4C-4094-C510-B94B44A7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45940"/>
            <a:ext cx="10515600" cy="808035"/>
          </a:xfrm>
        </p:spPr>
        <p:txBody>
          <a:bodyPr/>
          <a:lstStyle/>
          <a:p>
            <a:r>
              <a:rPr lang="de-DE" dirty="0" err="1"/>
              <a:t>Tenemos</a:t>
            </a:r>
            <a:r>
              <a:rPr lang="de-DE" dirty="0"/>
              <a:t> </a:t>
            </a:r>
            <a:r>
              <a:rPr lang="de-DE" dirty="0" err="1"/>
              <a:t>mucho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ofrecerles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3D546-5079-0151-A6E0-F618B1EAF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15214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Descubra nuevos lugares, organizaciones, empresas e inspírate en Suiza.</a:t>
            </a:r>
            <a:endParaRPr lang="de-CH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buNone/>
            </a:pPr>
            <a:r>
              <a:rPr lang="de-CH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marL="0" indent="0">
              <a:buNone/>
            </a:pPr>
            <a:endParaRPr lang="de-CH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buNone/>
            </a:pPr>
            <a:endParaRPr lang="de-CH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buNone/>
            </a:pPr>
            <a:endParaRPr lang="de-CH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buNone/>
            </a:pPr>
            <a:endParaRPr lang="de-CH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F2439-467F-E04D-B095-CBDFCBA5A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373" y="1902750"/>
            <a:ext cx="6623927" cy="435133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827C950-D084-1A4C-5C81-B13C6231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5" y="5019856"/>
            <a:ext cx="615342" cy="5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19EFB8F-DFD4-DF06-FDC1-C4D0BCDC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36" y="5655606"/>
            <a:ext cx="719161" cy="7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WTO: Nur Brosamen für den Süden in Nairobi | Alliance Sud">
            <a:extLst>
              <a:ext uri="{FF2B5EF4-FFF2-40B4-BE49-F238E27FC236}">
                <a16:creationId xmlns:a16="http://schemas.microsoft.com/office/drawing/2014/main" id="{B75ACA09-F0B0-50C2-6931-BC8F7E4B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52" y="4828689"/>
            <a:ext cx="887404" cy="6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n Aktion | Internationale Komitee Vom Roten Kreuz">
            <a:extLst>
              <a:ext uri="{FF2B5EF4-FFF2-40B4-BE49-F238E27FC236}">
                <a16:creationId xmlns:a16="http://schemas.microsoft.com/office/drawing/2014/main" id="{63C9BA79-5FE4-BF2A-80B7-FAFA1A18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08" y="5604250"/>
            <a:ext cx="639184" cy="75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3FD252E4-22CB-7D87-4E70-56455B282429}"/>
              </a:ext>
            </a:extLst>
          </p:cNvPr>
          <p:cNvGrpSpPr/>
          <p:nvPr/>
        </p:nvGrpSpPr>
        <p:grpSpPr>
          <a:xfrm>
            <a:off x="6750477" y="2393302"/>
            <a:ext cx="2375033" cy="1005666"/>
            <a:chOff x="5057283" y="2593511"/>
            <a:chExt cx="1719225" cy="762000"/>
          </a:xfrm>
        </p:grpSpPr>
        <p:pic>
          <p:nvPicPr>
            <p:cNvPr id="11" name="Picture 46">
              <a:extLst>
                <a:ext uri="{FF2B5EF4-FFF2-40B4-BE49-F238E27FC236}">
                  <a16:creationId xmlns:a16="http://schemas.microsoft.com/office/drawing/2014/main" id="{4DC8498A-7863-EB77-B262-7A3D49812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7283" y="2593511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12" name="Inhaltsplatzhalter 2">
              <a:extLst>
                <a:ext uri="{FF2B5EF4-FFF2-40B4-BE49-F238E27FC236}">
                  <a16:creationId xmlns:a16="http://schemas.microsoft.com/office/drawing/2014/main" id="{566361E8-6C3A-3D4D-68F9-E35C3D540B52}"/>
                </a:ext>
              </a:extLst>
            </p:cNvPr>
            <p:cNvSpPr txBox="1">
              <a:spLocks/>
            </p:cNvSpPr>
            <p:nvPr/>
          </p:nvSpPr>
          <p:spPr>
            <a:xfrm>
              <a:off x="5739128" y="2843222"/>
              <a:ext cx="1037380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Waterfalls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6245DDBC-6DE4-18E0-5FD3-93C82155B677}"/>
              </a:ext>
            </a:extLst>
          </p:cNvPr>
          <p:cNvGrpSpPr/>
          <p:nvPr/>
        </p:nvGrpSpPr>
        <p:grpSpPr>
          <a:xfrm>
            <a:off x="5160881" y="2541315"/>
            <a:ext cx="1220693" cy="1408478"/>
            <a:chOff x="4348888" y="2285869"/>
            <a:chExt cx="883629" cy="1067213"/>
          </a:xfrm>
        </p:grpSpPr>
        <p:pic>
          <p:nvPicPr>
            <p:cNvPr id="14" name="Picture 44">
              <a:extLst>
                <a:ext uri="{FF2B5EF4-FFF2-40B4-BE49-F238E27FC236}">
                  <a16:creationId xmlns:a16="http://schemas.microsoft.com/office/drawing/2014/main" id="{4CB2E6C8-1E52-C362-198F-2B0C1CA7F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857" y="2591082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15" name="Inhaltsplatzhalter 2">
              <a:extLst>
                <a:ext uri="{FF2B5EF4-FFF2-40B4-BE49-F238E27FC236}">
                  <a16:creationId xmlns:a16="http://schemas.microsoft.com/office/drawing/2014/main" id="{FC8184CD-8E90-DA22-C52F-CD354D641C44}"/>
                </a:ext>
              </a:extLst>
            </p:cNvPr>
            <p:cNvSpPr txBox="1">
              <a:spLocks/>
            </p:cNvSpPr>
            <p:nvPr/>
          </p:nvSpPr>
          <p:spPr>
            <a:xfrm>
              <a:off x="4348888" y="2285869"/>
              <a:ext cx="883629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The Zoo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5264D1B8-91C1-E1B5-9C31-14D620232B8F}"/>
              </a:ext>
            </a:extLst>
          </p:cNvPr>
          <p:cNvGrpSpPr/>
          <p:nvPr/>
        </p:nvGrpSpPr>
        <p:grpSpPr>
          <a:xfrm>
            <a:off x="6279291" y="3841649"/>
            <a:ext cx="1455709" cy="1387540"/>
            <a:chOff x="4952976" y="3353082"/>
            <a:chExt cx="1053751" cy="1051349"/>
          </a:xfrm>
        </p:grpSpPr>
        <p:pic>
          <p:nvPicPr>
            <p:cNvPr id="17" name="Picture 47">
              <a:extLst>
                <a:ext uri="{FF2B5EF4-FFF2-40B4-BE49-F238E27FC236}">
                  <a16:creationId xmlns:a16="http://schemas.microsoft.com/office/drawing/2014/main" id="{99BB9481-E9CF-B544-7992-A4A6E226F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9422" y="3353082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0031EF93-0712-5B87-DCEC-BF8A8102881C}"/>
                </a:ext>
              </a:extLst>
            </p:cNvPr>
            <p:cNvSpPr txBox="1">
              <a:spLocks/>
            </p:cNvSpPr>
            <p:nvPr/>
          </p:nvSpPr>
          <p:spPr>
            <a:xfrm>
              <a:off x="4952976" y="4118139"/>
              <a:ext cx="1053751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Chocolate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5DC5F353-9640-EE44-2A33-41F1EF77BE8B}"/>
              </a:ext>
            </a:extLst>
          </p:cNvPr>
          <p:cNvGrpSpPr/>
          <p:nvPr/>
        </p:nvGrpSpPr>
        <p:grpSpPr>
          <a:xfrm>
            <a:off x="8015154" y="3429000"/>
            <a:ext cx="2580085" cy="1005667"/>
            <a:chOff x="6090210" y="3227387"/>
            <a:chExt cx="1867657" cy="762000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6C011EDD-5A23-3DF7-635E-27E28657E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0210" y="3227387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21" name="Inhaltsplatzhalter 2">
              <a:extLst>
                <a:ext uri="{FF2B5EF4-FFF2-40B4-BE49-F238E27FC236}">
                  <a16:creationId xmlns:a16="http://schemas.microsoft.com/office/drawing/2014/main" id="{D7BDDECB-F88C-0C30-5272-6C1F85BD290A}"/>
                </a:ext>
              </a:extLst>
            </p:cNvPr>
            <p:cNvSpPr txBox="1">
              <a:spLocks/>
            </p:cNvSpPr>
            <p:nvPr/>
          </p:nvSpPr>
          <p:spPr>
            <a:xfrm>
              <a:off x="6864453" y="3308704"/>
              <a:ext cx="1093414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Traditional</a:t>
              </a:r>
              <a:br>
                <a:rPr lang="de-CH" sz="2309" b="1" dirty="0"/>
              </a:br>
              <a:r>
                <a:rPr lang="de-CH" sz="2309" b="1" dirty="0" err="1"/>
                <a:t>Farming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B10332A6-8953-ED43-5F69-2C87F606CF44}"/>
              </a:ext>
            </a:extLst>
          </p:cNvPr>
          <p:cNvGrpSpPr/>
          <p:nvPr/>
        </p:nvGrpSpPr>
        <p:grpSpPr>
          <a:xfrm>
            <a:off x="8029077" y="4913692"/>
            <a:ext cx="1300101" cy="1649333"/>
            <a:chOff x="6014437" y="4065360"/>
            <a:chExt cx="941110" cy="1249711"/>
          </a:xfrm>
        </p:grpSpPr>
        <p:pic>
          <p:nvPicPr>
            <p:cNvPr id="23" name="Picture 43">
              <a:extLst>
                <a:ext uri="{FF2B5EF4-FFF2-40B4-BE49-F238E27FC236}">
                  <a16:creationId xmlns:a16="http://schemas.microsoft.com/office/drawing/2014/main" id="{8EB2C595-F2EE-5A0F-7679-72B17D60A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4437" y="4065360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24" name="Inhaltsplatzhalter 2">
              <a:extLst>
                <a:ext uri="{FF2B5EF4-FFF2-40B4-BE49-F238E27FC236}">
                  <a16:creationId xmlns:a16="http://schemas.microsoft.com/office/drawing/2014/main" id="{47DDA0F3-4B6F-F838-2609-98473B7ECB14}"/>
                </a:ext>
              </a:extLst>
            </p:cNvPr>
            <p:cNvSpPr txBox="1">
              <a:spLocks/>
            </p:cNvSpPr>
            <p:nvPr/>
          </p:nvSpPr>
          <p:spPr>
            <a:xfrm>
              <a:off x="6180797" y="4834819"/>
              <a:ext cx="774750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Pocket</a:t>
              </a:r>
              <a:br>
                <a:rPr lang="de-CH" sz="2309" b="1" dirty="0"/>
              </a:br>
              <a:r>
                <a:rPr lang="de-CH" sz="2309" b="1" dirty="0" err="1"/>
                <a:t>Knives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76059DF4-087F-2E94-2F38-0201B0E828A7}"/>
              </a:ext>
            </a:extLst>
          </p:cNvPr>
          <p:cNvGrpSpPr/>
          <p:nvPr/>
        </p:nvGrpSpPr>
        <p:grpSpPr>
          <a:xfrm>
            <a:off x="4842077" y="4789964"/>
            <a:ext cx="1293427" cy="1408556"/>
            <a:chOff x="4234054" y="4280236"/>
            <a:chExt cx="936279" cy="1067273"/>
          </a:xfrm>
        </p:grpSpPr>
        <p:pic>
          <p:nvPicPr>
            <p:cNvPr id="26" name="Picture 49">
              <a:extLst>
                <a:ext uri="{FF2B5EF4-FFF2-40B4-BE49-F238E27FC236}">
                  <a16:creationId xmlns:a16="http://schemas.microsoft.com/office/drawing/2014/main" id="{18CBD283-E220-5BED-05D9-AD00BA123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6483" y="4280236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27" name="Inhaltsplatzhalter 2">
              <a:extLst>
                <a:ext uri="{FF2B5EF4-FFF2-40B4-BE49-F238E27FC236}">
                  <a16:creationId xmlns:a16="http://schemas.microsoft.com/office/drawing/2014/main" id="{D7D1D8DE-797A-5514-0A53-868F53A308F6}"/>
                </a:ext>
              </a:extLst>
            </p:cNvPr>
            <p:cNvSpPr txBox="1">
              <a:spLocks/>
            </p:cNvSpPr>
            <p:nvPr/>
          </p:nvSpPr>
          <p:spPr>
            <a:xfrm>
              <a:off x="4234054" y="5061217"/>
              <a:ext cx="936279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The Alps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70CDD525-FAB1-6C00-D0BE-8791B5DDA389}"/>
              </a:ext>
            </a:extLst>
          </p:cNvPr>
          <p:cNvGrpSpPr/>
          <p:nvPr/>
        </p:nvGrpSpPr>
        <p:grpSpPr>
          <a:xfrm>
            <a:off x="3794239" y="3317867"/>
            <a:ext cx="1266418" cy="1487167"/>
            <a:chOff x="3080830" y="3153699"/>
            <a:chExt cx="824328" cy="1034847"/>
          </a:xfrm>
        </p:grpSpPr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FB68D768-CDCC-DECD-1CDA-C67951AFB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6616" y="3153699"/>
              <a:ext cx="728949" cy="728949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30" name="Inhaltsplatzhalter 2">
              <a:extLst>
                <a:ext uri="{FF2B5EF4-FFF2-40B4-BE49-F238E27FC236}">
                  <a16:creationId xmlns:a16="http://schemas.microsoft.com/office/drawing/2014/main" id="{4A159AB6-01CC-96D1-05B7-D7FA710BCCB6}"/>
                </a:ext>
              </a:extLst>
            </p:cNvPr>
            <p:cNvSpPr txBox="1">
              <a:spLocks/>
            </p:cNvSpPr>
            <p:nvPr/>
          </p:nvSpPr>
          <p:spPr>
            <a:xfrm>
              <a:off x="3080830" y="3902254"/>
              <a:ext cx="824328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Cheese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1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97BA5-6A4C-4094-C510-B94B44A7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68" y="848002"/>
            <a:ext cx="10515600" cy="808035"/>
          </a:xfrm>
        </p:spPr>
        <p:txBody>
          <a:bodyPr/>
          <a:lstStyle/>
          <a:p>
            <a:r>
              <a:rPr lang="de-DE" dirty="0"/>
              <a:t>Si </a:t>
            </a:r>
            <a:r>
              <a:rPr lang="de-DE" dirty="0" err="1"/>
              <a:t>hay</a:t>
            </a:r>
            <a:r>
              <a:rPr lang="de-DE" dirty="0"/>
              <a:t> </a:t>
            </a:r>
            <a:r>
              <a:rPr lang="de-DE" dirty="0" err="1"/>
              <a:t>falta</a:t>
            </a:r>
            <a:r>
              <a:rPr lang="de-DE" dirty="0"/>
              <a:t> de </a:t>
            </a:r>
            <a:r>
              <a:rPr lang="de-DE" dirty="0" err="1"/>
              <a:t>un</a:t>
            </a:r>
            <a:r>
              <a:rPr lang="de-DE" dirty="0"/>
              <a:t> VISADO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3D546-5079-0151-A6E0-F618B1EAF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68" y="1885944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Solicitud de visado: </a:t>
            </a:r>
            <a:r>
              <a:rPr lang="es-E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Para algunos países se requiere visado. Más información en </a:t>
            </a:r>
            <a:r>
              <a:rPr lang="es-E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  <a:hlinkClick r:id="rId2"/>
              </a:rPr>
              <a:t>www.swiss-visa.ch</a:t>
            </a:r>
            <a:r>
              <a:rPr lang="es-E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HelveticaNeueLTPro-Roman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285750" indent="-285750" algn="l">
              <a:spcBef>
                <a:spcPts val="1200"/>
              </a:spcBef>
              <a:buFontTx/>
              <a:buChar char="-"/>
            </a:pPr>
            <a:r>
              <a:rPr lang="es-E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Sólo se pueden presentar por internet solicitudes de visado de corta duración (hasta 90 días, visado Schengen), como turista, visita o negocios. La solicitud de visado puede presentarse como muy pronto seis meses antes de entrar en el espacio Schengen.</a:t>
            </a:r>
            <a:endParaRPr lang="en-US" sz="20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sz="2000" b="1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¿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Dónde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solicitar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un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visado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?</a:t>
            </a:r>
            <a:endParaRPr lang="en-US" sz="20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s-E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Dependiendo de su lugar de residencia, puede presentar su solicitud de visado: directamente en una representación de Suiza en el extranjero; rellenando la solicitud de visado en línea; en un proveedor externo de servicios de visado; en la representación de otro Estado Schengen (no es posible en todos los casos debido a la pandemia).</a:t>
            </a:r>
            <a:endParaRPr lang="en-US" sz="20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s-ES" sz="20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Si necesita una confirmación de su asistencia al congreso, póngase en contacto con nosotros directamente a través de </a:t>
            </a:r>
            <a:r>
              <a:rPr lang="en-US" sz="2000" u="sng" dirty="0">
                <a:solidFill>
                  <a:srgbClr val="0000FF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  <a:hlinkClick r:id="rId3"/>
              </a:rPr>
              <a:t>visa@jci-wc23.ch</a:t>
            </a:r>
            <a:endParaRPr lang="de-CH" sz="20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929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4BE34C-6C5E-AE1F-E714-DA997146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20" y="0"/>
            <a:ext cx="10197459" cy="67983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071AE2-8362-4B62-2C94-5C54F572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558223" y="-11151"/>
            <a:ext cx="9629009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02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5127367" cy="1444521"/>
          </a:xfrm>
        </p:spPr>
        <p:txBody>
          <a:bodyPr>
            <a:noAutofit/>
          </a:bodyPr>
          <a:lstStyle/>
          <a:p>
            <a:r>
              <a:rPr lang="de-DE" sz="3600" dirty="0"/>
              <a:t>Palacio de </a:t>
            </a:r>
            <a:r>
              <a:rPr lang="de-DE" sz="3600" dirty="0" err="1"/>
              <a:t>Congresos</a:t>
            </a:r>
            <a:endParaRPr lang="de-DE" sz="36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9</a:t>
            </a:fld>
            <a:endParaRPr lang="de-D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8A2B6D-B484-82A2-5BBD-E78019EEC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007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JCI WC 2023">
      <a:dk1>
        <a:srgbClr val="000000"/>
      </a:dk1>
      <a:lt1>
        <a:srgbClr val="FFFFFF"/>
      </a:lt1>
      <a:dk2>
        <a:srgbClr val="171717"/>
      </a:dk2>
      <a:lt2>
        <a:srgbClr val="F2F2F2"/>
      </a:lt2>
      <a:accent1>
        <a:srgbClr val="D61A24"/>
      </a:accent1>
      <a:accent2>
        <a:srgbClr val="456FBF"/>
      </a:accent2>
      <a:accent3>
        <a:srgbClr val="E65854"/>
      </a:accent3>
      <a:accent4>
        <a:srgbClr val="6E9CE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1902</Words>
  <Application>Microsoft Office PowerPoint</Application>
  <PresentationFormat>Widescreen</PresentationFormat>
  <Paragraphs>392</Paragraphs>
  <Slides>35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Helvetica</vt:lpstr>
      <vt:lpstr>Helvetica Neue</vt:lpstr>
      <vt:lpstr>Helvetica Neue Light</vt:lpstr>
      <vt:lpstr>Roboto</vt:lpstr>
      <vt:lpstr>Office</vt:lpstr>
      <vt:lpstr>think-cell Folie</vt:lpstr>
      <vt:lpstr>JCI CONGRESO MUNDIAL</vt:lpstr>
      <vt:lpstr>PowerPoint Presentation</vt:lpstr>
      <vt:lpstr>Bienvenido a Zúrich &amp; Suiza</vt:lpstr>
      <vt:lpstr>Zúrich - Hechos y cifras</vt:lpstr>
      <vt:lpstr>Zúrich - ¿Cómo llegar? estas compañías aéreas le llevan a Zúrich</vt:lpstr>
      <vt:lpstr>Hermosas atracciones cercanas</vt:lpstr>
      <vt:lpstr>Tenemos mucho que ofrecerles</vt:lpstr>
      <vt:lpstr>Si hay falta de un VISADO</vt:lpstr>
      <vt:lpstr>Palacio de Congresos</vt:lpstr>
      <vt:lpstr>Palacio de Congresos Zúrich</vt:lpstr>
      <vt:lpstr>Palacio de Congresos Zúrich</vt:lpstr>
      <vt:lpstr>Programa</vt:lpstr>
      <vt:lpstr>Tema del Congreso</vt:lpstr>
      <vt:lpstr>Lo más destacado del programa</vt:lpstr>
      <vt:lpstr>Programa de ocio</vt:lpstr>
      <vt:lpstr>Global Village  Night</vt:lpstr>
      <vt:lpstr>Global Village Night</vt:lpstr>
      <vt:lpstr>Hospitaliad</vt:lpstr>
      <vt:lpstr>Hoteles</vt:lpstr>
      <vt:lpstr>Más hoteles</vt:lpstr>
      <vt:lpstr>Concepto de alimentación</vt:lpstr>
      <vt:lpstr>Tickets</vt:lpstr>
      <vt:lpstr>La venta de billetes está abierta</vt:lpstr>
      <vt:lpstr>VIP Package</vt:lpstr>
      <vt:lpstr>Razones para PARTICIPAR</vt:lpstr>
      <vt:lpstr>¿Por qué participar? ¿En qué le beneficia a USTED?</vt:lpstr>
      <vt:lpstr>¿Por qué participar? ¿En qué le beneficia a USTED?</vt:lpstr>
      <vt:lpstr>Promoción y compromiso</vt:lpstr>
      <vt:lpstr>Country Management</vt:lpstr>
      <vt:lpstr>¡Conviértete en promotor del Congreso Mundial de la JCI 2023!</vt:lpstr>
      <vt:lpstr>Mantente informado!</vt:lpstr>
      <vt:lpstr>Equipo</vt:lpstr>
      <vt:lpstr>PowerPoint Presentation</vt:lpstr>
      <vt:lpstr>Nos vemos en Zúrich!</vt:lpstr>
      <vt:lpstr>NOS VEMOS EN ZÚRICH!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alina.bosshard@gmx.ch</dc:creator>
  <cp:lastModifiedBy>Bianca Mertens</cp:lastModifiedBy>
  <cp:revision>166</cp:revision>
  <dcterms:created xsi:type="dcterms:W3CDTF">2022-12-30T15:22:19Z</dcterms:created>
  <dcterms:modified xsi:type="dcterms:W3CDTF">2023-03-31T10:36:20Z</dcterms:modified>
</cp:coreProperties>
</file>